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7" r:id="rId4"/>
    <p:sldId id="261" r:id="rId5"/>
  </p:sldIdLst>
  <p:sldSz cx="6858000" cy="9902825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B0DE"/>
    <a:srgbClr val="FFFFFF"/>
    <a:srgbClr val="4472C4"/>
    <a:srgbClr val="FFC000"/>
    <a:srgbClr val="5B9BD5"/>
    <a:srgbClr val="698ED0"/>
    <a:srgbClr val="CC0000"/>
    <a:srgbClr val="00B0F0"/>
    <a:srgbClr val="EB9511"/>
    <a:srgbClr val="A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12" d="100"/>
          <a:sy n="112" d="100"/>
        </p:scale>
        <p:origin x="-1614" y="-78"/>
      </p:cViewPr>
      <p:guideLst>
        <p:guide orient="horz" pos="3119"/>
        <p:guide pos="21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57286" y="1620867"/>
            <a:ext cx="5143718" cy="344806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57286" y="5201904"/>
            <a:ext cx="5143718" cy="239117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71508" y="527297"/>
            <a:ext cx="5915276" cy="8393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935" y="2469128"/>
            <a:ext cx="5915276" cy="411979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67935" y="6627900"/>
            <a:ext cx="5915276" cy="216650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508" y="2636487"/>
            <a:ext cx="2914774" cy="628401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72010" y="2636487"/>
            <a:ext cx="2914774" cy="628401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401" y="527297"/>
            <a:ext cx="5915276" cy="191432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7589" y="2568342"/>
            <a:ext cx="2741502" cy="1189857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67589" y="3849223"/>
            <a:ext cx="2741502" cy="508961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519677" y="2568342"/>
            <a:ext cx="2755003" cy="1189857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519677" y="3849223"/>
            <a:ext cx="2755003" cy="508961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401" y="660268"/>
            <a:ext cx="2343108" cy="231093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915667" y="660269"/>
            <a:ext cx="3472010" cy="7804001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401" y="2971206"/>
            <a:ext cx="2343108" cy="5504527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965" y="527297"/>
            <a:ext cx="1478819" cy="83932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508" y="527297"/>
            <a:ext cx="4350728" cy="83932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71508" y="527297"/>
            <a:ext cx="5915276" cy="1914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1508" y="2636487"/>
            <a:ext cx="5915276" cy="6284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71508" y="9179560"/>
            <a:ext cx="1543116" cy="527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271809" y="9179560"/>
            <a:ext cx="2314673" cy="527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843668" y="9179560"/>
            <a:ext cx="1543116" cy="527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/>
        </p:nvCxnSpPr>
        <p:spPr>
          <a:xfrm>
            <a:off x="-14605" y="1794510"/>
            <a:ext cx="6974205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2" name="组合 21"/>
          <p:cNvGrpSpPr/>
          <p:nvPr/>
        </p:nvGrpSpPr>
        <p:grpSpPr>
          <a:xfrm>
            <a:off x="453390" y="3357245"/>
            <a:ext cx="6103620" cy="2165080"/>
            <a:chOff x="858" y="7684"/>
            <a:chExt cx="9088" cy="2471"/>
          </a:xfrm>
        </p:grpSpPr>
        <p:sp>
          <p:nvSpPr>
            <p:cNvPr id="15" name="圆角矩形 14"/>
            <p:cNvSpPr/>
            <p:nvPr/>
          </p:nvSpPr>
          <p:spPr>
            <a:xfrm>
              <a:off x="858" y="7689"/>
              <a:ext cx="9088" cy="2443"/>
            </a:xfrm>
            <a:prstGeom prst="roundRect">
              <a:avLst/>
            </a:prstGeom>
            <a:solidFill>
              <a:srgbClr val="EFE573">
                <a:alpha val="57000"/>
              </a:srgbClr>
            </a:solidFill>
            <a:ln w="3175"/>
            <a:effectLst>
              <a:softEdge rad="12700"/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227" y="7910"/>
              <a:ext cx="8613" cy="2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2017年，我局政府信息公开工作的基本特点：主动公开意识增强，组织机构健全，职责分工明确，形式丰富多样，公开内容重点突出，采取多种方法比较全面、及时、准确地进行公开。我局政府信息公开工作继续遵循“公开透明、阳光运行”的总体要求，增强主动公开意识，通过多种形式较全面、及时、准确地公开信息。</a:t>
              </a:r>
              <a:endParaRPr lang="zh-CN" altLang="en-US" dirty="0"/>
            </a:p>
          </p:txBody>
        </p:sp>
        <p:sp>
          <p:nvSpPr>
            <p:cNvPr id="17" name="半闭框 16"/>
            <p:cNvSpPr/>
            <p:nvPr/>
          </p:nvSpPr>
          <p:spPr>
            <a:xfrm>
              <a:off x="858" y="7684"/>
              <a:ext cx="736" cy="736"/>
            </a:xfrm>
            <a:prstGeom prst="halfFrame">
              <a:avLst/>
            </a:prstGeom>
            <a:solidFill>
              <a:srgbClr val="EB9511"/>
            </a:solidFill>
            <a:ln w="3175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半闭框 17"/>
            <p:cNvSpPr/>
            <p:nvPr/>
          </p:nvSpPr>
          <p:spPr>
            <a:xfrm rot="10800000">
              <a:off x="9210" y="9419"/>
              <a:ext cx="736" cy="736"/>
            </a:xfrm>
            <a:prstGeom prst="halfFrame">
              <a:avLst/>
            </a:prstGeom>
            <a:solidFill>
              <a:srgbClr val="EB9511"/>
            </a:solidFill>
            <a:ln w="3175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4" name="五边形 23"/>
          <p:cNvSpPr/>
          <p:nvPr/>
        </p:nvSpPr>
        <p:spPr>
          <a:xfrm>
            <a:off x="92075" y="2339340"/>
            <a:ext cx="3224530" cy="485775"/>
          </a:xfrm>
          <a:prstGeom prst="homePlate">
            <a:avLst/>
          </a:prstGeom>
          <a:solidFill>
            <a:srgbClr val="A2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326390" y="2339340"/>
            <a:ext cx="24491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方正黑体_GBK" panose="03000509000000000000" charset="-122"/>
                <a:ea typeface="方正黑体_GBK" panose="03000509000000000000" charset="-122"/>
              </a:rPr>
              <a:t>概    述</a:t>
            </a:r>
            <a:endParaRPr lang="zh-CN" altLang="en-US" sz="3200" b="1">
              <a:solidFill>
                <a:schemeClr val="bg1"/>
              </a:solidFill>
              <a:latin typeface="方正黑体_GBK" panose="03000509000000000000" charset="-122"/>
              <a:ea typeface="方正黑体_GBK" panose="03000509000000000000" charset="-122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817245" y="6471285"/>
            <a:ext cx="5227955" cy="1576070"/>
            <a:chOff x="767" y="10057"/>
            <a:chExt cx="11398" cy="3436"/>
          </a:xfrm>
        </p:grpSpPr>
        <p:cxnSp>
          <p:nvCxnSpPr>
            <p:cNvPr id="41" name="Straight Connector 29"/>
            <p:cNvCxnSpPr/>
            <p:nvPr/>
          </p:nvCxnSpPr>
          <p:spPr>
            <a:xfrm flipH="1">
              <a:off x="767" y="12008"/>
              <a:ext cx="11398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65"/>
            <p:cNvGrpSpPr/>
            <p:nvPr/>
          </p:nvGrpSpPr>
          <p:grpSpPr>
            <a:xfrm>
              <a:off x="1268" y="10835"/>
              <a:ext cx="2298" cy="2540"/>
              <a:chOff x="3419865" y="1304397"/>
              <a:chExt cx="1094533" cy="1209746"/>
            </a:xfrm>
          </p:grpSpPr>
          <p:sp>
            <p:nvSpPr>
              <p:cNvPr id="45" name="Freeform 44"/>
              <p:cNvSpPr/>
              <p:nvPr/>
            </p:nvSpPr>
            <p:spPr>
              <a:xfrm rot="16200000">
                <a:off x="3362258" y="1362003"/>
                <a:ext cx="1209746" cy="1094533"/>
              </a:xfrm>
              <a:custGeom>
                <a:avLst/>
                <a:gdLst>
                  <a:gd name="connsiteX0" fmla="*/ 0 w 1324961"/>
                  <a:gd name="connsiteY0" fmla="*/ 0 h 1468980"/>
                  <a:gd name="connsiteX1" fmla="*/ 769166 w 1324961"/>
                  <a:gd name="connsiteY1" fmla="*/ 0 h 1468980"/>
                  <a:gd name="connsiteX2" fmla="*/ 769166 w 1324961"/>
                  <a:gd name="connsiteY2" fmla="*/ 0 h 1468980"/>
                  <a:gd name="connsiteX3" fmla="*/ 1324961 w 1324961"/>
                  <a:gd name="connsiteY3" fmla="*/ 734490 h 1468980"/>
                  <a:gd name="connsiteX4" fmla="*/ 769166 w 1324961"/>
                  <a:gd name="connsiteY4" fmla="*/ 1468980 h 1468980"/>
                  <a:gd name="connsiteX5" fmla="*/ 769166 w 1324961"/>
                  <a:gd name="connsiteY5" fmla="*/ 1468980 h 1468980"/>
                  <a:gd name="connsiteX6" fmla="*/ 0 w 1324961"/>
                  <a:gd name="connsiteY6" fmla="*/ 1468980 h 1468980"/>
                  <a:gd name="connsiteX7" fmla="*/ 555795 w 1324961"/>
                  <a:gd name="connsiteY7" fmla="*/ 734490 h 1468980"/>
                  <a:gd name="connsiteX8" fmla="*/ 0 w 1324961"/>
                  <a:gd name="connsiteY8" fmla="*/ 0 h 1468980"/>
                  <a:gd name="connsiteX0-1" fmla="*/ 0 w 1324961"/>
                  <a:gd name="connsiteY0-2" fmla="*/ 0 h 1468980"/>
                  <a:gd name="connsiteX1-3" fmla="*/ 769166 w 1324961"/>
                  <a:gd name="connsiteY1-4" fmla="*/ 0 h 1468980"/>
                  <a:gd name="connsiteX2-5" fmla="*/ 1324961 w 1324961"/>
                  <a:gd name="connsiteY2-6" fmla="*/ 2 h 1468980"/>
                  <a:gd name="connsiteX3-7" fmla="*/ 1324961 w 1324961"/>
                  <a:gd name="connsiteY3-8" fmla="*/ 734490 h 1468980"/>
                  <a:gd name="connsiteX4-9" fmla="*/ 769166 w 1324961"/>
                  <a:gd name="connsiteY4-10" fmla="*/ 1468980 h 1468980"/>
                  <a:gd name="connsiteX5-11" fmla="*/ 769166 w 1324961"/>
                  <a:gd name="connsiteY5-12" fmla="*/ 1468980 h 1468980"/>
                  <a:gd name="connsiteX6-13" fmla="*/ 0 w 1324961"/>
                  <a:gd name="connsiteY6-14" fmla="*/ 1468980 h 1468980"/>
                  <a:gd name="connsiteX7-15" fmla="*/ 555795 w 1324961"/>
                  <a:gd name="connsiteY7-16" fmla="*/ 734490 h 1468980"/>
                  <a:gd name="connsiteX8-17" fmla="*/ 0 w 1324961"/>
                  <a:gd name="connsiteY8-18" fmla="*/ 0 h 1468980"/>
                  <a:gd name="connsiteX0-19" fmla="*/ 0 w 1324963"/>
                  <a:gd name="connsiteY0-20" fmla="*/ 0 h 1468983"/>
                  <a:gd name="connsiteX1-21" fmla="*/ 769166 w 1324963"/>
                  <a:gd name="connsiteY1-22" fmla="*/ 0 h 1468983"/>
                  <a:gd name="connsiteX2-23" fmla="*/ 1324961 w 1324963"/>
                  <a:gd name="connsiteY2-24" fmla="*/ 2 h 1468983"/>
                  <a:gd name="connsiteX3-25" fmla="*/ 1324961 w 1324963"/>
                  <a:gd name="connsiteY3-26" fmla="*/ 734490 h 1468983"/>
                  <a:gd name="connsiteX4-27" fmla="*/ 769166 w 1324963"/>
                  <a:gd name="connsiteY4-28" fmla="*/ 1468980 h 1468983"/>
                  <a:gd name="connsiteX5-29" fmla="*/ 1324963 w 1324963"/>
                  <a:gd name="connsiteY5-30" fmla="*/ 1468983 h 1468983"/>
                  <a:gd name="connsiteX6-31" fmla="*/ 0 w 1324963"/>
                  <a:gd name="connsiteY6-32" fmla="*/ 1468980 h 1468983"/>
                  <a:gd name="connsiteX7-33" fmla="*/ 555795 w 1324963"/>
                  <a:gd name="connsiteY7-34" fmla="*/ 734490 h 1468983"/>
                  <a:gd name="connsiteX8-35" fmla="*/ 0 w 1324963"/>
                  <a:gd name="connsiteY8-36" fmla="*/ 0 h 1468983"/>
                  <a:gd name="connsiteX0-37" fmla="*/ 0 w 1324964"/>
                  <a:gd name="connsiteY0-38" fmla="*/ 0 h 1468983"/>
                  <a:gd name="connsiteX1-39" fmla="*/ 769166 w 1324964"/>
                  <a:gd name="connsiteY1-40" fmla="*/ 0 h 1468983"/>
                  <a:gd name="connsiteX2-41" fmla="*/ 1324961 w 1324964"/>
                  <a:gd name="connsiteY2-42" fmla="*/ 2 h 1468983"/>
                  <a:gd name="connsiteX3-43" fmla="*/ 1324961 w 1324964"/>
                  <a:gd name="connsiteY3-44" fmla="*/ 734490 h 1468983"/>
                  <a:gd name="connsiteX4-45" fmla="*/ 1324964 w 1324964"/>
                  <a:gd name="connsiteY4-46" fmla="*/ 1324961 h 1468983"/>
                  <a:gd name="connsiteX5-47" fmla="*/ 1324963 w 1324964"/>
                  <a:gd name="connsiteY5-48" fmla="*/ 1468983 h 1468983"/>
                  <a:gd name="connsiteX6-49" fmla="*/ 0 w 1324964"/>
                  <a:gd name="connsiteY6-50" fmla="*/ 1468980 h 1468983"/>
                  <a:gd name="connsiteX7-51" fmla="*/ 555795 w 1324964"/>
                  <a:gd name="connsiteY7-52" fmla="*/ 734490 h 1468983"/>
                  <a:gd name="connsiteX8-53" fmla="*/ 0 w 1324964"/>
                  <a:gd name="connsiteY8-54" fmla="*/ 0 h 1468983"/>
                  <a:gd name="connsiteX0-55" fmla="*/ 0 w 1324964"/>
                  <a:gd name="connsiteY0-56" fmla="*/ 0 h 1468983"/>
                  <a:gd name="connsiteX1-57" fmla="*/ 769166 w 1324964"/>
                  <a:gd name="connsiteY1-58" fmla="*/ 0 h 1468983"/>
                  <a:gd name="connsiteX2-59" fmla="*/ 1324961 w 1324964"/>
                  <a:gd name="connsiteY2-60" fmla="*/ 2 h 1468983"/>
                  <a:gd name="connsiteX3-61" fmla="*/ 1324961 w 1324964"/>
                  <a:gd name="connsiteY3-62" fmla="*/ 734490 h 1468983"/>
                  <a:gd name="connsiteX4-63" fmla="*/ 1324964 w 1324964"/>
                  <a:gd name="connsiteY4-64" fmla="*/ 1324961 h 1468983"/>
                  <a:gd name="connsiteX5-65" fmla="*/ 1324963 w 1324964"/>
                  <a:gd name="connsiteY5-66" fmla="*/ 1468983 h 1468983"/>
                  <a:gd name="connsiteX6-67" fmla="*/ 0 w 1324964"/>
                  <a:gd name="connsiteY6-68" fmla="*/ 1468980 h 1468983"/>
                  <a:gd name="connsiteX7-69" fmla="*/ 403253 w 1324964"/>
                  <a:gd name="connsiteY7-70" fmla="*/ 734492 h 1468983"/>
                  <a:gd name="connsiteX8-71" fmla="*/ 0 w 1324964"/>
                  <a:gd name="connsiteY8-72" fmla="*/ 0 h 1468983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324964" h="1468983">
                    <a:moveTo>
                      <a:pt x="0" y="0"/>
                    </a:moveTo>
                    <a:lnTo>
                      <a:pt x="769166" y="0"/>
                    </a:lnTo>
                    <a:lnTo>
                      <a:pt x="1324961" y="2"/>
                    </a:lnTo>
                    <a:lnTo>
                      <a:pt x="1324961" y="734490"/>
                    </a:lnTo>
                    <a:cubicBezTo>
                      <a:pt x="1324962" y="931314"/>
                      <a:pt x="1324963" y="1128137"/>
                      <a:pt x="1324964" y="1324961"/>
                    </a:cubicBezTo>
                    <a:cubicBezTo>
                      <a:pt x="1324964" y="1372968"/>
                      <a:pt x="1324963" y="1420976"/>
                      <a:pt x="1324963" y="1468983"/>
                    </a:cubicBezTo>
                    <a:lnTo>
                      <a:pt x="0" y="1468980"/>
                    </a:lnTo>
                    <a:lnTo>
                      <a:pt x="403253" y="734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+mn-ea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3642960" y="1468512"/>
                <a:ext cx="648340" cy="4140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01</a:t>
                </a:r>
                <a:endPara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3" name="Group 66"/>
            <p:cNvGrpSpPr/>
            <p:nvPr/>
          </p:nvGrpSpPr>
          <p:grpSpPr>
            <a:xfrm>
              <a:off x="5300" y="10835"/>
              <a:ext cx="2298" cy="2540"/>
              <a:chOff x="4740720" y="1304398"/>
              <a:chExt cx="1094533" cy="1209746"/>
            </a:xfrm>
          </p:grpSpPr>
          <p:sp>
            <p:nvSpPr>
              <p:cNvPr id="54" name="Freeform 53"/>
              <p:cNvSpPr/>
              <p:nvPr/>
            </p:nvSpPr>
            <p:spPr>
              <a:xfrm rot="16200000">
                <a:off x="4683113" y="1362004"/>
                <a:ext cx="1209746" cy="1094533"/>
              </a:xfrm>
              <a:custGeom>
                <a:avLst/>
                <a:gdLst>
                  <a:gd name="connsiteX0" fmla="*/ 0 w 1324961"/>
                  <a:gd name="connsiteY0" fmla="*/ 0 h 1468980"/>
                  <a:gd name="connsiteX1" fmla="*/ 769166 w 1324961"/>
                  <a:gd name="connsiteY1" fmla="*/ 0 h 1468980"/>
                  <a:gd name="connsiteX2" fmla="*/ 769166 w 1324961"/>
                  <a:gd name="connsiteY2" fmla="*/ 0 h 1468980"/>
                  <a:gd name="connsiteX3" fmla="*/ 1324961 w 1324961"/>
                  <a:gd name="connsiteY3" fmla="*/ 734490 h 1468980"/>
                  <a:gd name="connsiteX4" fmla="*/ 769166 w 1324961"/>
                  <a:gd name="connsiteY4" fmla="*/ 1468980 h 1468980"/>
                  <a:gd name="connsiteX5" fmla="*/ 769166 w 1324961"/>
                  <a:gd name="connsiteY5" fmla="*/ 1468980 h 1468980"/>
                  <a:gd name="connsiteX6" fmla="*/ 0 w 1324961"/>
                  <a:gd name="connsiteY6" fmla="*/ 1468980 h 1468980"/>
                  <a:gd name="connsiteX7" fmla="*/ 555795 w 1324961"/>
                  <a:gd name="connsiteY7" fmla="*/ 734490 h 1468980"/>
                  <a:gd name="connsiteX8" fmla="*/ 0 w 1324961"/>
                  <a:gd name="connsiteY8" fmla="*/ 0 h 1468980"/>
                  <a:gd name="connsiteX0-1" fmla="*/ 0 w 1324961"/>
                  <a:gd name="connsiteY0-2" fmla="*/ 0 h 1468980"/>
                  <a:gd name="connsiteX1-3" fmla="*/ 769166 w 1324961"/>
                  <a:gd name="connsiteY1-4" fmla="*/ 0 h 1468980"/>
                  <a:gd name="connsiteX2-5" fmla="*/ 1324961 w 1324961"/>
                  <a:gd name="connsiteY2-6" fmla="*/ 2 h 1468980"/>
                  <a:gd name="connsiteX3-7" fmla="*/ 1324961 w 1324961"/>
                  <a:gd name="connsiteY3-8" fmla="*/ 734490 h 1468980"/>
                  <a:gd name="connsiteX4-9" fmla="*/ 769166 w 1324961"/>
                  <a:gd name="connsiteY4-10" fmla="*/ 1468980 h 1468980"/>
                  <a:gd name="connsiteX5-11" fmla="*/ 769166 w 1324961"/>
                  <a:gd name="connsiteY5-12" fmla="*/ 1468980 h 1468980"/>
                  <a:gd name="connsiteX6-13" fmla="*/ 0 w 1324961"/>
                  <a:gd name="connsiteY6-14" fmla="*/ 1468980 h 1468980"/>
                  <a:gd name="connsiteX7-15" fmla="*/ 555795 w 1324961"/>
                  <a:gd name="connsiteY7-16" fmla="*/ 734490 h 1468980"/>
                  <a:gd name="connsiteX8-17" fmla="*/ 0 w 1324961"/>
                  <a:gd name="connsiteY8-18" fmla="*/ 0 h 1468980"/>
                  <a:gd name="connsiteX0-19" fmla="*/ 0 w 1324963"/>
                  <a:gd name="connsiteY0-20" fmla="*/ 0 h 1468983"/>
                  <a:gd name="connsiteX1-21" fmla="*/ 769166 w 1324963"/>
                  <a:gd name="connsiteY1-22" fmla="*/ 0 h 1468983"/>
                  <a:gd name="connsiteX2-23" fmla="*/ 1324961 w 1324963"/>
                  <a:gd name="connsiteY2-24" fmla="*/ 2 h 1468983"/>
                  <a:gd name="connsiteX3-25" fmla="*/ 1324961 w 1324963"/>
                  <a:gd name="connsiteY3-26" fmla="*/ 734490 h 1468983"/>
                  <a:gd name="connsiteX4-27" fmla="*/ 769166 w 1324963"/>
                  <a:gd name="connsiteY4-28" fmla="*/ 1468980 h 1468983"/>
                  <a:gd name="connsiteX5-29" fmla="*/ 1324963 w 1324963"/>
                  <a:gd name="connsiteY5-30" fmla="*/ 1468983 h 1468983"/>
                  <a:gd name="connsiteX6-31" fmla="*/ 0 w 1324963"/>
                  <a:gd name="connsiteY6-32" fmla="*/ 1468980 h 1468983"/>
                  <a:gd name="connsiteX7-33" fmla="*/ 555795 w 1324963"/>
                  <a:gd name="connsiteY7-34" fmla="*/ 734490 h 1468983"/>
                  <a:gd name="connsiteX8-35" fmla="*/ 0 w 1324963"/>
                  <a:gd name="connsiteY8-36" fmla="*/ 0 h 1468983"/>
                  <a:gd name="connsiteX0-37" fmla="*/ 0 w 1324964"/>
                  <a:gd name="connsiteY0-38" fmla="*/ 0 h 1468983"/>
                  <a:gd name="connsiteX1-39" fmla="*/ 769166 w 1324964"/>
                  <a:gd name="connsiteY1-40" fmla="*/ 0 h 1468983"/>
                  <a:gd name="connsiteX2-41" fmla="*/ 1324961 w 1324964"/>
                  <a:gd name="connsiteY2-42" fmla="*/ 2 h 1468983"/>
                  <a:gd name="connsiteX3-43" fmla="*/ 1324961 w 1324964"/>
                  <a:gd name="connsiteY3-44" fmla="*/ 734490 h 1468983"/>
                  <a:gd name="connsiteX4-45" fmla="*/ 1324964 w 1324964"/>
                  <a:gd name="connsiteY4-46" fmla="*/ 1324961 h 1468983"/>
                  <a:gd name="connsiteX5-47" fmla="*/ 1324963 w 1324964"/>
                  <a:gd name="connsiteY5-48" fmla="*/ 1468983 h 1468983"/>
                  <a:gd name="connsiteX6-49" fmla="*/ 0 w 1324964"/>
                  <a:gd name="connsiteY6-50" fmla="*/ 1468980 h 1468983"/>
                  <a:gd name="connsiteX7-51" fmla="*/ 555795 w 1324964"/>
                  <a:gd name="connsiteY7-52" fmla="*/ 734490 h 1468983"/>
                  <a:gd name="connsiteX8-53" fmla="*/ 0 w 1324964"/>
                  <a:gd name="connsiteY8-54" fmla="*/ 0 h 1468983"/>
                  <a:gd name="connsiteX0-55" fmla="*/ 0 w 1324964"/>
                  <a:gd name="connsiteY0-56" fmla="*/ 0 h 1468983"/>
                  <a:gd name="connsiteX1-57" fmla="*/ 769166 w 1324964"/>
                  <a:gd name="connsiteY1-58" fmla="*/ 0 h 1468983"/>
                  <a:gd name="connsiteX2-59" fmla="*/ 1324961 w 1324964"/>
                  <a:gd name="connsiteY2-60" fmla="*/ 2 h 1468983"/>
                  <a:gd name="connsiteX3-61" fmla="*/ 1324961 w 1324964"/>
                  <a:gd name="connsiteY3-62" fmla="*/ 734490 h 1468983"/>
                  <a:gd name="connsiteX4-63" fmla="*/ 1324964 w 1324964"/>
                  <a:gd name="connsiteY4-64" fmla="*/ 1324961 h 1468983"/>
                  <a:gd name="connsiteX5-65" fmla="*/ 1324963 w 1324964"/>
                  <a:gd name="connsiteY5-66" fmla="*/ 1468983 h 1468983"/>
                  <a:gd name="connsiteX6-67" fmla="*/ 0 w 1324964"/>
                  <a:gd name="connsiteY6-68" fmla="*/ 1468980 h 1468983"/>
                  <a:gd name="connsiteX7-69" fmla="*/ 403253 w 1324964"/>
                  <a:gd name="connsiteY7-70" fmla="*/ 734492 h 1468983"/>
                  <a:gd name="connsiteX8-71" fmla="*/ 0 w 1324964"/>
                  <a:gd name="connsiteY8-72" fmla="*/ 0 h 1468983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324964" h="1468983">
                    <a:moveTo>
                      <a:pt x="0" y="0"/>
                    </a:moveTo>
                    <a:lnTo>
                      <a:pt x="769166" y="0"/>
                    </a:lnTo>
                    <a:lnTo>
                      <a:pt x="1324961" y="2"/>
                    </a:lnTo>
                    <a:lnTo>
                      <a:pt x="1324961" y="734490"/>
                    </a:lnTo>
                    <a:cubicBezTo>
                      <a:pt x="1324962" y="931314"/>
                      <a:pt x="1324963" y="1128137"/>
                      <a:pt x="1324964" y="1324961"/>
                    </a:cubicBezTo>
                    <a:cubicBezTo>
                      <a:pt x="1324964" y="1372968"/>
                      <a:pt x="1324963" y="1420976"/>
                      <a:pt x="1324963" y="1468983"/>
                    </a:cubicBezTo>
                    <a:lnTo>
                      <a:pt x="0" y="1468980"/>
                    </a:lnTo>
                    <a:lnTo>
                      <a:pt x="403253" y="7344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+mn-ea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4963814" y="1468513"/>
                <a:ext cx="648340" cy="4140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02</a:t>
                </a:r>
                <a:endPara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4" name="Group 67"/>
            <p:cNvGrpSpPr/>
            <p:nvPr/>
          </p:nvGrpSpPr>
          <p:grpSpPr>
            <a:xfrm>
              <a:off x="9331" y="10835"/>
              <a:ext cx="2298" cy="2540"/>
              <a:chOff x="3419865" y="1304397"/>
              <a:chExt cx="1094533" cy="1209746"/>
            </a:xfrm>
            <a:solidFill>
              <a:schemeClr val="accent1"/>
            </a:solidFill>
          </p:grpSpPr>
          <p:sp>
            <p:nvSpPr>
              <p:cNvPr id="69" name="Freeform 68"/>
              <p:cNvSpPr/>
              <p:nvPr/>
            </p:nvSpPr>
            <p:spPr>
              <a:xfrm rot="16200000">
                <a:off x="3362258" y="1362003"/>
                <a:ext cx="1209746" cy="1094533"/>
              </a:xfrm>
              <a:custGeom>
                <a:avLst/>
                <a:gdLst>
                  <a:gd name="connsiteX0" fmla="*/ 0 w 1324961"/>
                  <a:gd name="connsiteY0" fmla="*/ 0 h 1468980"/>
                  <a:gd name="connsiteX1" fmla="*/ 769166 w 1324961"/>
                  <a:gd name="connsiteY1" fmla="*/ 0 h 1468980"/>
                  <a:gd name="connsiteX2" fmla="*/ 769166 w 1324961"/>
                  <a:gd name="connsiteY2" fmla="*/ 0 h 1468980"/>
                  <a:gd name="connsiteX3" fmla="*/ 1324961 w 1324961"/>
                  <a:gd name="connsiteY3" fmla="*/ 734490 h 1468980"/>
                  <a:gd name="connsiteX4" fmla="*/ 769166 w 1324961"/>
                  <a:gd name="connsiteY4" fmla="*/ 1468980 h 1468980"/>
                  <a:gd name="connsiteX5" fmla="*/ 769166 w 1324961"/>
                  <a:gd name="connsiteY5" fmla="*/ 1468980 h 1468980"/>
                  <a:gd name="connsiteX6" fmla="*/ 0 w 1324961"/>
                  <a:gd name="connsiteY6" fmla="*/ 1468980 h 1468980"/>
                  <a:gd name="connsiteX7" fmla="*/ 555795 w 1324961"/>
                  <a:gd name="connsiteY7" fmla="*/ 734490 h 1468980"/>
                  <a:gd name="connsiteX8" fmla="*/ 0 w 1324961"/>
                  <a:gd name="connsiteY8" fmla="*/ 0 h 1468980"/>
                  <a:gd name="connsiteX0-1" fmla="*/ 0 w 1324961"/>
                  <a:gd name="connsiteY0-2" fmla="*/ 0 h 1468980"/>
                  <a:gd name="connsiteX1-3" fmla="*/ 769166 w 1324961"/>
                  <a:gd name="connsiteY1-4" fmla="*/ 0 h 1468980"/>
                  <a:gd name="connsiteX2-5" fmla="*/ 1324961 w 1324961"/>
                  <a:gd name="connsiteY2-6" fmla="*/ 2 h 1468980"/>
                  <a:gd name="connsiteX3-7" fmla="*/ 1324961 w 1324961"/>
                  <a:gd name="connsiteY3-8" fmla="*/ 734490 h 1468980"/>
                  <a:gd name="connsiteX4-9" fmla="*/ 769166 w 1324961"/>
                  <a:gd name="connsiteY4-10" fmla="*/ 1468980 h 1468980"/>
                  <a:gd name="connsiteX5-11" fmla="*/ 769166 w 1324961"/>
                  <a:gd name="connsiteY5-12" fmla="*/ 1468980 h 1468980"/>
                  <a:gd name="connsiteX6-13" fmla="*/ 0 w 1324961"/>
                  <a:gd name="connsiteY6-14" fmla="*/ 1468980 h 1468980"/>
                  <a:gd name="connsiteX7-15" fmla="*/ 555795 w 1324961"/>
                  <a:gd name="connsiteY7-16" fmla="*/ 734490 h 1468980"/>
                  <a:gd name="connsiteX8-17" fmla="*/ 0 w 1324961"/>
                  <a:gd name="connsiteY8-18" fmla="*/ 0 h 1468980"/>
                  <a:gd name="connsiteX0-19" fmla="*/ 0 w 1324963"/>
                  <a:gd name="connsiteY0-20" fmla="*/ 0 h 1468983"/>
                  <a:gd name="connsiteX1-21" fmla="*/ 769166 w 1324963"/>
                  <a:gd name="connsiteY1-22" fmla="*/ 0 h 1468983"/>
                  <a:gd name="connsiteX2-23" fmla="*/ 1324961 w 1324963"/>
                  <a:gd name="connsiteY2-24" fmla="*/ 2 h 1468983"/>
                  <a:gd name="connsiteX3-25" fmla="*/ 1324961 w 1324963"/>
                  <a:gd name="connsiteY3-26" fmla="*/ 734490 h 1468983"/>
                  <a:gd name="connsiteX4-27" fmla="*/ 769166 w 1324963"/>
                  <a:gd name="connsiteY4-28" fmla="*/ 1468980 h 1468983"/>
                  <a:gd name="connsiteX5-29" fmla="*/ 1324963 w 1324963"/>
                  <a:gd name="connsiteY5-30" fmla="*/ 1468983 h 1468983"/>
                  <a:gd name="connsiteX6-31" fmla="*/ 0 w 1324963"/>
                  <a:gd name="connsiteY6-32" fmla="*/ 1468980 h 1468983"/>
                  <a:gd name="connsiteX7-33" fmla="*/ 555795 w 1324963"/>
                  <a:gd name="connsiteY7-34" fmla="*/ 734490 h 1468983"/>
                  <a:gd name="connsiteX8-35" fmla="*/ 0 w 1324963"/>
                  <a:gd name="connsiteY8-36" fmla="*/ 0 h 1468983"/>
                  <a:gd name="connsiteX0-37" fmla="*/ 0 w 1324964"/>
                  <a:gd name="connsiteY0-38" fmla="*/ 0 h 1468983"/>
                  <a:gd name="connsiteX1-39" fmla="*/ 769166 w 1324964"/>
                  <a:gd name="connsiteY1-40" fmla="*/ 0 h 1468983"/>
                  <a:gd name="connsiteX2-41" fmla="*/ 1324961 w 1324964"/>
                  <a:gd name="connsiteY2-42" fmla="*/ 2 h 1468983"/>
                  <a:gd name="connsiteX3-43" fmla="*/ 1324961 w 1324964"/>
                  <a:gd name="connsiteY3-44" fmla="*/ 734490 h 1468983"/>
                  <a:gd name="connsiteX4-45" fmla="*/ 1324964 w 1324964"/>
                  <a:gd name="connsiteY4-46" fmla="*/ 1324961 h 1468983"/>
                  <a:gd name="connsiteX5-47" fmla="*/ 1324963 w 1324964"/>
                  <a:gd name="connsiteY5-48" fmla="*/ 1468983 h 1468983"/>
                  <a:gd name="connsiteX6-49" fmla="*/ 0 w 1324964"/>
                  <a:gd name="connsiteY6-50" fmla="*/ 1468980 h 1468983"/>
                  <a:gd name="connsiteX7-51" fmla="*/ 555795 w 1324964"/>
                  <a:gd name="connsiteY7-52" fmla="*/ 734490 h 1468983"/>
                  <a:gd name="connsiteX8-53" fmla="*/ 0 w 1324964"/>
                  <a:gd name="connsiteY8-54" fmla="*/ 0 h 1468983"/>
                  <a:gd name="connsiteX0-55" fmla="*/ 0 w 1324964"/>
                  <a:gd name="connsiteY0-56" fmla="*/ 0 h 1468983"/>
                  <a:gd name="connsiteX1-57" fmla="*/ 769166 w 1324964"/>
                  <a:gd name="connsiteY1-58" fmla="*/ 0 h 1468983"/>
                  <a:gd name="connsiteX2-59" fmla="*/ 1324961 w 1324964"/>
                  <a:gd name="connsiteY2-60" fmla="*/ 2 h 1468983"/>
                  <a:gd name="connsiteX3-61" fmla="*/ 1324961 w 1324964"/>
                  <a:gd name="connsiteY3-62" fmla="*/ 734490 h 1468983"/>
                  <a:gd name="connsiteX4-63" fmla="*/ 1324964 w 1324964"/>
                  <a:gd name="connsiteY4-64" fmla="*/ 1324961 h 1468983"/>
                  <a:gd name="connsiteX5-65" fmla="*/ 1324963 w 1324964"/>
                  <a:gd name="connsiteY5-66" fmla="*/ 1468983 h 1468983"/>
                  <a:gd name="connsiteX6-67" fmla="*/ 0 w 1324964"/>
                  <a:gd name="connsiteY6-68" fmla="*/ 1468980 h 1468983"/>
                  <a:gd name="connsiteX7-69" fmla="*/ 403253 w 1324964"/>
                  <a:gd name="connsiteY7-70" fmla="*/ 734492 h 1468983"/>
                  <a:gd name="connsiteX8-71" fmla="*/ 0 w 1324964"/>
                  <a:gd name="connsiteY8-72" fmla="*/ 0 h 1468983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324964" h="1468983">
                    <a:moveTo>
                      <a:pt x="0" y="0"/>
                    </a:moveTo>
                    <a:lnTo>
                      <a:pt x="769166" y="0"/>
                    </a:lnTo>
                    <a:lnTo>
                      <a:pt x="1324961" y="2"/>
                    </a:lnTo>
                    <a:lnTo>
                      <a:pt x="1324961" y="734490"/>
                    </a:lnTo>
                    <a:cubicBezTo>
                      <a:pt x="1324962" y="931314"/>
                      <a:pt x="1324963" y="1128137"/>
                      <a:pt x="1324964" y="1324961"/>
                    </a:cubicBezTo>
                    <a:cubicBezTo>
                      <a:pt x="1324964" y="1372968"/>
                      <a:pt x="1324963" y="1420976"/>
                      <a:pt x="1324963" y="1468983"/>
                    </a:cubicBezTo>
                    <a:lnTo>
                      <a:pt x="0" y="1468980"/>
                    </a:lnTo>
                    <a:lnTo>
                      <a:pt x="403253" y="73449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+mn-ea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3642960" y="1468512"/>
                <a:ext cx="648340" cy="414027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03</a:t>
                </a:r>
                <a:endPara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7" name="Arc 30"/>
            <p:cNvSpPr/>
            <p:nvPr/>
          </p:nvSpPr>
          <p:spPr>
            <a:xfrm rot="19051047">
              <a:off x="3046" y="10057"/>
              <a:ext cx="3435" cy="3436"/>
            </a:xfrm>
            <a:prstGeom prst="arc">
              <a:avLst/>
            </a:prstGeom>
            <a:ln w="28575">
              <a:solidFill>
                <a:schemeClr val="bg1">
                  <a:lumMod val="65000"/>
                </a:schemeClr>
              </a:solidFill>
              <a:prstDash val="sysDot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121908" tIns="60954" rIns="121908" bIns="60954" rtlCol="0" anchor="ctr"/>
            <a:lstStyle/>
            <a:p>
              <a:pPr algn="ctr"/>
              <a:endParaRPr lang="en-US">
                <a:latin typeface="+mn-ea"/>
              </a:endParaRPr>
            </a:p>
          </p:txBody>
        </p:sp>
        <p:sp>
          <p:nvSpPr>
            <p:cNvPr id="49" name="Arc 31"/>
            <p:cNvSpPr/>
            <p:nvPr/>
          </p:nvSpPr>
          <p:spPr>
            <a:xfrm rot="19051047">
              <a:off x="6926" y="10057"/>
              <a:ext cx="3435" cy="3436"/>
            </a:xfrm>
            <a:prstGeom prst="arc">
              <a:avLst/>
            </a:prstGeom>
            <a:ln w="28575">
              <a:solidFill>
                <a:schemeClr val="bg1">
                  <a:lumMod val="65000"/>
                </a:schemeClr>
              </a:solidFill>
              <a:prstDash val="sysDot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121908" tIns="60954" rIns="121908" bIns="60954" rtlCol="0" anchor="ctr"/>
            <a:lstStyle/>
            <a:p>
              <a:pPr algn="ctr"/>
              <a:endParaRPr lang="en-US">
                <a:latin typeface="+mn-ea"/>
              </a:endParaRPr>
            </a:p>
          </p:txBody>
        </p:sp>
      </p:grpSp>
      <p:sp>
        <p:nvSpPr>
          <p:cNvPr id="64" name="Text Placeholder 3"/>
          <p:cNvSpPr txBox="1"/>
          <p:nvPr/>
        </p:nvSpPr>
        <p:spPr>
          <a:xfrm>
            <a:off x="987425" y="8321675"/>
            <a:ext cx="1066800" cy="215265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 defTabSz="1218565">
              <a:spcBef>
                <a:spcPct val="20000"/>
              </a:spcBef>
              <a:defRPr/>
            </a:pPr>
            <a:r>
              <a:rPr lang="zh-CN" altLang="en-US" dirty="0">
                <a:solidFill>
                  <a:schemeClr val="tx2">
                    <a:lumMod val="75000"/>
                  </a:schemeClr>
                </a:solidFill>
                <a:latin typeface="方正琥珀_GBK" panose="03000509000000000000" charset="-122"/>
                <a:ea typeface="方正琥珀_GBK" panose="03000509000000000000" charset="-122"/>
              </a:rPr>
              <a:t>融入中心工作</a:t>
            </a:r>
            <a:endParaRPr lang="zh-CN" altLang="en-US" dirty="0">
              <a:solidFill>
                <a:schemeClr val="tx2">
                  <a:lumMod val="75000"/>
                </a:schemeClr>
              </a:solidFill>
              <a:latin typeface="方正琥珀_GBK" panose="03000509000000000000" charset="-122"/>
              <a:ea typeface="方正琥珀_GBK" panose="03000509000000000000" charset="-122"/>
            </a:endParaRPr>
          </a:p>
        </p:txBody>
      </p:sp>
      <p:sp>
        <p:nvSpPr>
          <p:cNvPr id="53" name="Text Placeholder 3"/>
          <p:cNvSpPr txBox="1"/>
          <p:nvPr/>
        </p:nvSpPr>
        <p:spPr>
          <a:xfrm>
            <a:off x="2886075" y="8321675"/>
            <a:ext cx="1066800" cy="215265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 defTabSz="1218565">
              <a:spcBef>
                <a:spcPct val="20000"/>
              </a:spcBef>
              <a:defRPr/>
            </a:pPr>
            <a:r>
              <a:rPr lang="zh-CN" altLang="en-US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方正琥珀_GBK" panose="03000509000000000000" charset="-122"/>
                <a:ea typeface="方正琥珀_GBK" panose="03000509000000000000" charset="-122"/>
              </a:rPr>
              <a:t>完善通报反馈</a:t>
            </a:r>
            <a:endParaRPr lang="zh-CN" altLang="en-US" dirty="0">
              <a:ln>
                <a:noFill/>
              </a:ln>
              <a:solidFill>
                <a:schemeClr val="tx2">
                  <a:lumMod val="75000"/>
                </a:schemeClr>
              </a:solidFill>
              <a:latin typeface="方正琥珀_GBK" panose="03000509000000000000" charset="-122"/>
              <a:ea typeface="方正琥珀_GBK" panose="03000509000000000000" charset="-122"/>
            </a:endParaRPr>
          </a:p>
        </p:txBody>
      </p:sp>
      <p:sp>
        <p:nvSpPr>
          <p:cNvPr id="58" name="Text Placeholder 3"/>
          <p:cNvSpPr txBox="1"/>
          <p:nvPr/>
        </p:nvSpPr>
        <p:spPr>
          <a:xfrm>
            <a:off x="4780915" y="8329930"/>
            <a:ext cx="1066800" cy="215265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ctr" defTabSz="1218565">
              <a:spcBef>
                <a:spcPct val="20000"/>
              </a:spcBef>
              <a:defRPr/>
            </a:pPr>
            <a:r>
              <a:rPr lang="zh-CN" altLang="en-US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方正琥珀_GBK" panose="03000509000000000000" charset="-122"/>
                <a:ea typeface="方正琥珀_GBK" panose="03000509000000000000" charset="-122"/>
              </a:rPr>
              <a:t>规范量化考核</a:t>
            </a:r>
            <a:endParaRPr lang="zh-CN" altLang="en-US" dirty="0">
              <a:ln>
                <a:noFill/>
              </a:ln>
              <a:solidFill>
                <a:schemeClr val="tx2">
                  <a:lumMod val="75000"/>
                </a:schemeClr>
              </a:solidFill>
              <a:latin typeface="方正琥珀_GBK" panose="03000509000000000000" charset="-122"/>
              <a:ea typeface="方正琥珀_GBK" panose="03000509000000000000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055370" y="8950325"/>
            <a:ext cx="4779010" cy="591820"/>
            <a:chOff x="1642" y="8710"/>
            <a:chExt cx="7526" cy="932"/>
          </a:xfrm>
        </p:grpSpPr>
        <p:sp>
          <p:nvSpPr>
            <p:cNvPr id="3" name="任意多边形 2"/>
            <p:cNvSpPr/>
            <p:nvPr/>
          </p:nvSpPr>
          <p:spPr>
            <a:xfrm>
              <a:off x="2401" y="8710"/>
              <a:ext cx="6000" cy="933"/>
            </a:xfrm>
            <a:custGeom>
              <a:avLst/>
              <a:gdLst>
                <a:gd name="connsiteX0" fmla="*/ 599 w 6000"/>
                <a:gd name="connsiteY0" fmla="*/ 0 h 1018"/>
                <a:gd name="connsiteX1" fmla="*/ 5360 w 6000"/>
                <a:gd name="connsiteY1" fmla="*/ 0 h 1018"/>
                <a:gd name="connsiteX2" fmla="*/ 6000 w 6000"/>
                <a:gd name="connsiteY2" fmla="*/ 497 h 1018"/>
                <a:gd name="connsiteX3" fmla="*/ 5360 w 6000"/>
                <a:gd name="connsiteY3" fmla="*/ 1018 h 1018"/>
                <a:gd name="connsiteX4" fmla="*/ 599 w 6000"/>
                <a:gd name="connsiteY4" fmla="*/ 1018 h 1018"/>
                <a:gd name="connsiteX5" fmla="*/ 0 w 6000"/>
                <a:gd name="connsiteY5" fmla="*/ 475 h 1018"/>
                <a:gd name="connsiteX6" fmla="*/ 599 w 6000"/>
                <a:gd name="connsiteY6" fmla="*/ 0 h 1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0" h="1018">
                  <a:moveTo>
                    <a:pt x="599" y="0"/>
                  </a:moveTo>
                  <a:lnTo>
                    <a:pt x="5360" y="0"/>
                  </a:lnTo>
                  <a:cubicBezTo>
                    <a:pt x="5983" y="0"/>
                    <a:pt x="6000" y="216"/>
                    <a:pt x="6000" y="497"/>
                  </a:cubicBezTo>
                  <a:cubicBezTo>
                    <a:pt x="6000" y="778"/>
                    <a:pt x="5983" y="1018"/>
                    <a:pt x="5360" y="1018"/>
                  </a:cubicBezTo>
                  <a:lnTo>
                    <a:pt x="599" y="1018"/>
                  </a:lnTo>
                  <a:cubicBezTo>
                    <a:pt x="-24" y="1018"/>
                    <a:pt x="0" y="756"/>
                    <a:pt x="0" y="475"/>
                  </a:cubicBezTo>
                  <a:cubicBezTo>
                    <a:pt x="0" y="194"/>
                    <a:pt x="-24" y="0"/>
                    <a:pt x="599" y="0"/>
                  </a:cubicBezTo>
                  <a:close/>
                </a:path>
              </a:pathLst>
            </a:custGeom>
            <a:noFill/>
            <a:ln w="9525">
              <a:solidFill>
                <a:srgbClr val="E3A44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1642" y="8957"/>
              <a:ext cx="7527" cy="434"/>
              <a:chOff x="1642" y="8957"/>
              <a:chExt cx="7527" cy="434"/>
            </a:xfrm>
          </p:grpSpPr>
          <p:grpSp>
            <p:nvGrpSpPr>
              <p:cNvPr id="5" name="组合 4"/>
              <p:cNvGrpSpPr/>
              <p:nvPr/>
            </p:nvGrpSpPr>
            <p:grpSpPr>
              <a:xfrm>
                <a:off x="1642" y="9117"/>
                <a:ext cx="1041" cy="120"/>
                <a:chOff x="1551" y="9117"/>
                <a:chExt cx="1041" cy="120"/>
              </a:xfrm>
            </p:grpSpPr>
            <p:cxnSp>
              <p:nvCxnSpPr>
                <p:cNvPr id="8" name="直接连接符 7"/>
                <p:cNvCxnSpPr/>
                <p:nvPr/>
              </p:nvCxnSpPr>
              <p:spPr>
                <a:xfrm>
                  <a:off x="2110" y="9177"/>
                  <a:ext cx="483" cy="0"/>
                </a:xfrm>
                <a:prstGeom prst="line">
                  <a:avLst/>
                </a:prstGeom>
                <a:ln w="19050">
                  <a:solidFill>
                    <a:srgbClr val="EB951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正圆"/>
                <p:cNvSpPr/>
                <p:nvPr/>
              </p:nvSpPr>
              <p:spPr>
                <a:xfrm flipH="1">
                  <a:off x="1929" y="9117"/>
                  <a:ext cx="120" cy="120"/>
                </a:xfrm>
                <a:prstGeom prst="ellipse">
                  <a:avLst/>
                </a:prstGeom>
                <a:solidFill>
                  <a:srgbClr val="EB9511"/>
                </a:solidFill>
                <a:ln>
                  <a:solidFill>
                    <a:srgbClr val="EB951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scene3d>
                    <a:camera prst="orthographicFront"/>
                    <a:lightRig rig="threePt" dir="t"/>
                  </a:scene3d>
                  <a:sp3d>
                    <a:contourClr>
                      <a:srgbClr val="FFFFFF"/>
                    </a:contourClr>
                  </a:sp3d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</a:endParaRPr>
                </a:p>
              </p:txBody>
            </p:sp>
            <p:cxnSp>
              <p:nvCxnSpPr>
                <p:cNvPr id="10" name="直接连接符 9"/>
                <p:cNvCxnSpPr/>
                <p:nvPr/>
              </p:nvCxnSpPr>
              <p:spPr>
                <a:xfrm>
                  <a:off x="1551" y="9178"/>
                  <a:ext cx="294" cy="6"/>
                </a:xfrm>
                <a:prstGeom prst="line">
                  <a:avLst/>
                </a:prstGeom>
                <a:ln w="19050">
                  <a:solidFill>
                    <a:srgbClr val="EB951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组合 10"/>
              <p:cNvGrpSpPr/>
              <p:nvPr/>
            </p:nvGrpSpPr>
            <p:grpSpPr>
              <a:xfrm rot="10800000">
                <a:off x="8127" y="9118"/>
                <a:ext cx="1042" cy="120"/>
                <a:chOff x="1551" y="9117"/>
                <a:chExt cx="1042" cy="120"/>
              </a:xfrm>
            </p:grpSpPr>
            <p:cxnSp>
              <p:nvCxnSpPr>
                <p:cNvPr id="12" name="直接连接符 11"/>
                <p:cNvCxnSpPr/>
                <p:nvPr/>
              </p:nvCxnSpPr>
              <p:spPr>
                <a:xfrm>
                  <a:off x="2110" y="9177"/>
                  <a:ext cx="483" cy="0"/>
                </a:xfrm>
                <a:prstGeom prst="line">
                  <a:avLst/>
                </a:prstGeom>
                <a:ln w="19050">
                  <a:solidFill>
                    <a:srgbClr val="EB951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正圆"/>
                <p:cNvSpPr/>
                <p:nvPr/>
              </p:nvSpPr>
              <p:spPr>
                <a:xfrm flipH="1">
                  <a:off x="1929" y="9117"/>
                  <a:ext cx="120" cy="120"/>
                </a:xfrm>
                <a:prstGeom prst="ellipse">
                  <a:avLst/>
                </a:prstGeom>
                <a:solidFill>
                  <a:srgbClr val="EB9511"/>
                </a:solidFill>
                <a:ln>
                  <a:solidFill>
                    <a:srgbClr val="EB951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scene3d>
                    <a:camera prst="orthographicFront"/>
                    <a:lightRig rig="threePt" dir="t"/>
                  </a:scene3d>
                  <a:sp3d>
                    <a:contourClr>
                      <a:srgbClr val="FFFFFF"/>
                    </a:contourClr>
                  </a:sp3d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</a:endParaRPr>
                </a:p>
              </p:txBody>
            </p:sp>
            <p:cxnSp>
              <p:nvCxnSpPr>
                <p:cNvPr id="19" name="直接连接符 18"/>
                <p:cNvCxnSpPr/>
                <p:nvPr/>
              </p:nvCxnSpPr>
              <p:spPr>
                <a:xfrm>
                  <a:off x="1551" y="9178"/>
                  <a:ext cx="294" cy="6"/>
                </a:xfrm>
                <a:prstGeom prst="line">
                  <a:avLst/>
                </a:prstGeom>
                <a:ln w="19050">
                  <a:solidFill>
                    <a:srgbClr val="EB951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" name="文本框 19"/>
              <p:cNvSpPr txBox="1"/>
              <p:nvPr/>
            </p:nvSpPr>
            <p:spPr>
              <a:xfrm>
                <a:off x="3029" y="8957"/>
                <a:ext cx="5296" cy="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1200">
                    <a:solidFill>
                      <a:srgbClr val="EB9511"/>
                    </a:solidFill>
                    <a:latin typeface="方正琥珀_GBK" panose="03000509000000000000" charset="-122"/>
                    <a:ea typeface="方正琥珀_GBK" panose="03000509000000000000" charset="-122"/>
                  </a:rPr>
                  <a:t>强化支撑功能，着力推进公开工作平台建设</a:t>
                </a:r>
                <a:endParaRPr lang="zh-CN" altLang="en-US" sz="1200">
                  <a:solidFill>
                    <a:srgbClr val="EB9511"/>
                  </a:solidFill>
                  <a:latin typeface="方正琥珀_GBK" panose="03000509000000000000" charset="-122"/>
                  <a:ea typeface="方正琥珀_GBK" panose="03000509000000000000" charset="-122"/>
                </a:endParaRPr>
              </a:p>
            </p:txBody>
          </p:sp>
        </p:grpSp>
      </p:grpSp>
      <p:sp>
        <p:nvSpPr>
          <p:cNvPr id="6" name="文本框 5"/>
          <p:cNvSpPr txBox="1"/>
          <p:nvPr/>
        </p:nvSpPr>
        <p:spPr>
          <a:xfrm>
            <a:off x="326390" y="857250"/>
            <a:ext cx="65341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2017</a:t>
            </a:r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年金坛区旅游局信息年度公开报告</a:t>
            </a:r>
            <a:endParaRPr lang="zh-CN" altLang="en-US" sz="28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/>
        </p:nvGrpSpPr>
        <p:grpSpPr>
          <a:xfrm>
            <a:off x="687705" y="330200"/>
            <a:ext cx="1130935" cy="1254760"/>
            <a:chOff x="2201" y="423"/>
            <a:chExt cx="1781" cy="1976"/>
          </a:xfrm>
        </p:grpSpPr>
        <p:cxnSp>
          <p:nvCxnSpPr>
            <p:cNvPr id="75" name="Straight Connector 74"/>
            <p:cNvCxnSpPr/>
            <p:nvPr/>
          </p:nvCxnSpPr>
          <p:spPr>
            <a:xfrm>
              <a:off x="3265" y="1991"/>
              <a:ext cx="0" cy="409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Freeform 65"/>
            <p:cNvSpPr/>
            <p:nvPr/>
          </p:nvSpPr>
          <p:spPr>
            <a:xfrm>
              <a:off x="2580" y="562"/>
              <a:ext cx="1402" cy="1402"/>
            </a:xfrm>
            <a:custGeom>
              <a:avLst/>
              <a:gdLst>
                <a:gd name="connsiteX0" fmla="*/ 0 w 905504"/>
                <a:gd name="connsiteY0" fmla="*/ 452752 h 905504"/>
                <a:gd name="connsiteX1" fmla="*/ 132608 w 905504"/>
                <a:gd name="connsiteY1" fmla="*/ 132608 h 905504"/>
                <a:gd name="connsiteX2" fmla="*/ 452752 w 905504"/>
                <a:gd name="connsiteY2" fmla="*/ 0 h 905504"/>
                <a:gd name="connsiteX3" fmla="*/ 772896 w 905504"/>
                <a:gd name="connsiteY3" fmla="*/ 132608 h 905504"/>
                <a:gd name="connsiteX4" fmla="*/ 905504 w 905504"/>
                <a:gd name="connsiteY4" fmla="*/ 452752 h 905504"/>
                <a:gd name="connsiteX5" fmla="*/ 772896 w 905504"/>
                <a:gd name="connsiteY5" fmla="*/ 772896 h 905504"/>
                <a:gd name="connsiteX6" fmla="*/ 452752 w 905504"/>
                <a:gd name="connsiteY6" fmla="*/ 905504 h 905504"/>
                <a:gd name="connsiteX7" fmla="*/ 132608 w 905504"/>
                <a:gd name="connsiteY7" fmla="*/ 772896 h 905504"/>
                <a:gd name="connsiteX8" fmla="*/ 0 w 905504"/>
                <a:gd name="connsiteY8" fmla="*/ 452752 h 905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5504" h="905504">
                  <a:moveTo>
                    <a:pt x="0" y="452752"/>
                  </a:moveTo>
                  <a:cubicBezTo>
                    <a:pt x="0" y="332675"/>
                    <a:pt x="47701" y="217515"/>
                    <a:pt x="132608" y="132608"/>
                  </a:cubicBezTo>
                  <a:cubicBezTo>
                    <a:pt x="217516" y="47701"/>
                    <a:pt x="332675" y="0"/>
                    <a:pt x="452752" y="0"/>
                  </a:cubicBezTo>
                  <a:cubicBezTo>
                    <a:pt x="572829" y="0"/>
                    <a:pt x="687989" y="47701"/>
                    <a:pt x="772896" y="132608"/>
                  </a:cubicBezTo>
                  <a:cubicBezTo>
                    <a:pt x="857803" y="217516"/>
                    <a:pt x="905504" y="332675"/>
                    <a:pt x="905504" y="452752"/>
                  </a:cubicBezTo>
                  <a:cubicBezTo>
                    <a:pt x="905504" y="572829"/>
                    <a:pt x="857803" y="687989"/>
                    <a:pt x="772896" y="772896"/>
                  </a:cubicBezTo>
                  <a:cubicBezTo>
                    <a:pt x="687988" y="857803"/>
                    <a:pt x="572829" y="905504"/>
                    <a:pt x="452752" y="905504"/>
                  </a:cubicBezTo>
                  <a:cubicBezTo>
                    <a:pt x="332675" y="905504"/>
                    <a:pt x="217515" y="857803"/>
                    <a:pt x="132608" y="772896"/>
                  </a:cubicBezTo>
                  <a:cubicBezTo>
                    <a:pt x="47701" y="687988"/>
                    <a:pt x="0" y="572829"/>
                    <a:pt x="0" y="452752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3816" tIns="243816" rIns="210656" bIns="210656" numCol="1" spcCol="1693" anchor="ctr" anchorCtr="0">
              <a:noAutofit/>
            </a:bodyPr>
            <a:lstStyle/>
            <a:p>
              <a:pPr algn="ctr" defTabSz="118491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800" dirty="0">
                <a:latin typeface="+mn-ea"/>
              </a:endParaRPr>
            </a:p>
          </p:txBody>
        </p:sp>
        <p:sp>
          <p:nvSpPr>
            <p:cNvPr id="79" name="Oval 78"/>
            <p:cNvSpPr>
              <a:spLocks noChangeAspect="1"/>
            </p:cNvSpPr>
            <p:nvPr/>
          </p:nvSpPr>
          <p:spPr>
            <a:xfrm>
              <a:off x="2201" y="423"/>
              <a:ext cx="806" cy="80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8" tIns="60954" rIns="121908" bIns="60954" rtlCol="0" anchor="ctr"/>
            <a:lstStyle/>
            <a:p>
              <a:pPr algn="ctr"/>
              <a:r>
                <a:rPr lang="en-US" sz="1900" b="1" dirty="0">
                  <a:solidFill>
                    <a:schemeClr val="tx2">
                      <a:lumMod val="75000"/>
                    </a:schemeClr>
                  </a:solidFill>
                  <a:latin typeface="Agency FB" panose="020B0503020202020204" pitchFamily="34" charset="0"/>
                </a:rPr>
                <a:t>01</a:t>
              </a:r>
              <a:endParaRPr lang="en-US" sz="1900" b="1" dirty="0">
                <a:solidFill>
                  <a:schemeClr val="tx2">
                    <a:lumMod val="75000"/>
                  </a:schemeClr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50" name="Freeform 143"/>
            <p:cNvSpPr>
              <a:spLocks noEditPoints="1"/>
            </p:cNvSpPr>
            <p:nvPr/>
          </p:nvSpPr>
          <p:spPr bwMode="auto">
            <a:xfrm>
              <a:off x="2985" y="968"/>
              <a:ext cx="560" cy="516"/>
            </a:xfrm>
            <a:custGeom>
              <a:avLst/>
              <a:gdLst>
                <a:gd name="T0" fmla="*/ 151 w 157"/>
                <a:gd name="T1" fmla="*/ 59 h 145"/>
                <a:gd name="T2" fmla="*/ 130 w 157"/>
                <a:gd name="T3" fmla="*/ 41 h 145"/>
                <a:gd name="T4" fmla="*/ 110 w 157"/>
                <a:gd name="T5" fmla="*/ 23 h 145"/>
                <a:gd name="T6" fmla="*/ 88 w 157"/>
                <a:gd name="T7" fmla="*/ 5 h 145"/>
                <a:gd name="T8" fmla="*/ 69 w 157"/>
                <a:gd name="T9" fmla="*/ 5 h 145"/>
                <a:gd name="T10" fmla="*/ 47 w 157"/>
                <a:gd name="T11" fmla="*/ 23 h 145"/>
                <a:gd name="T12" fmla="*/ 27 w 157"/>
                <a:gd name="T13" fmla="*/ 41 h 145"/>
                <a:gd name="T14" fmla="*/ 6 w 157"/>
                <a:gd name="T15" fmla="*/ 59 h 145"/>
                <a:gd name="T16" fmla="*/ 9 w 157"/>
                <a:gd name="T17" fmla="*/ 68 h 145"/>
                <a:gd name="T18" fmla="*/ 21 w 157"/>
                <a:gd name="T19" fmla="*/ 68 h 145"/>
                <a:gd name="T20" fmla="*/ 21 w 157"/>
                <a:gd name="T21" fmla="*/ 139 h 145"/>
                <a:gd name="T22" fmla="*/ 27 w 157"/>
                <a:gd name="T23" fmla="*/ 145 h 145"/>
                <a:gd name="T24" fmla="*/ 38 w 157"/>
                <a:gd name="T25" fmla="*/ 145 h 145"/>
                <a:gd name="T26" fmla="*/ 38 w 157"/>
                <a:gd name="T27" fmla="*/ 81 h 145"/>
                <a:gd name="T28" fmla="*/ 71 w 157"/>
                <a:gd name="T29" fmla="*/ 81 h 145"/>
                <a:gd name="T30" fmla="*/ 71 w 157"/>
                <a:gd name="T31" fmla="*/ 145 h 145"/>
                <a:gd name="T32" fmla="*/ 130 w 157"/>
                <a:gd name="T33" fmla="*/ 145 h 145"/>
                <a:gd name="T34" fmla="*/ 136 w 157"/>
                <a:gd name="T35" fmla="*/ 139 h 145"/>
                <a:gd name="T36" fmla="*/ 136 w 157"/>
                <a:gd name="T37" fmla="*/ 68 h 145"/>
                <a:gd name="T38" fmla="*/ 148 w 157"/>
                <a:gd name="T39" fmla="*/ 68 h 145"/>
                <a:gd name="T40" fmla="*/ 151 w 157"/>
                <a:gd name="T41" fmla="*/ 59 h 145"/>
                <a:gd name="T42" fmla="*/ 118 w 157"/>
                <a:gd name="T43" fmla="*/ 97 h 145"/>
                <a:gd name="T44" fmla="*/ 89 w 157"/>
                <a:gd name="T45" fmla="*/ 97 h 145"/>
                <a:gd name="T46" fmla="*/ 89 w 157"/>
                <a:gd name="T47" fmla="*/ 72 h 145"/>
                <a:gd name="T48" fmla="*/ 118 w 157"/>
                <a:gd name="T49" fmla="*/ 72 h 145"/>
                <a:gd name="T50" fmla="*/ 118 w 157"/>
                <a:gd name="T51" fmla="*/ 9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7" h="145">
                  <a:moveTo>
                    <a:pt x="151" y="59"/>
                  </a:moveTo>
                  <a:cubicBezTo>
                    <a:pt x="130" y="41"/>
                    <a:pt x="130" y="41"/>
                    <a:pt x="130" y="41"/>
                  </a:cubicBezTo>
                  <a:cubicBezTo>
                    <a:pt x="124" y="36"/>
                    <a:pt x="115" y="28"/>
                    <a:pt x="110" y="23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83" y="0"/>
                    <a:pt x="74" y="0"/>
                    <a:pt x="69" y="5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2" y="28"/>
                    <a:pt x="33" y="36"/>
                    <a:pt x="27" y="41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0" y="64"/>
                    <a:pt x="2" y="68"/>
                    <a:pt x="9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1" y="139"/>
                    <a:pt x="21" y="139"/>
                    <a:pt x="21" y="139"/>
                  </a:cubicBezTo>
                  <a:cubicBezTo>
                    <a:pt x="21" y="142"/>
                    <a:pt x="24" y="145"/>
                    <a:pt x="27" y="145"/>
                  </a:cubicBezTo>
                  <a:cubicBezTo>
                    <a:pt x="38" y="145"/>
                    <a:pt x="38" y="145"/>
                    <a:pt x="38" y="145"/>
                  </a:cubicBezTo>
                  <a:cubicBezTo>
                    <a:pt x="38" y="81"/>
                    <a:pt x="38" y="81"/>
                    <a:pt x="38" y="81"/>
                  </a:cubicBezTo>
                  <a:cubicBezTo>
                    <a:pt x="71" y="81"/>
                    <a:pt x="71" y="81"/>
                    <a:pt x="71" y="81"/>
                  </a:cubicBezTo>
                  <a:cubicBezTo>
                    <a:pt x="71" y="145"/>
                    <a:pt x="71" y="145"/>
                    <a:pt x="71" y="145"/>
                  </a:cubicBezTo>
                  <a:cubicBezTo>
                    <a:pt x="130" y="145"/>
                    <a:pt x="130" y="145"/>
                    <a:pt x="130" y="145"/>
                  </a:cubicBezTo>
                  <a:cubicBezTo>
                    <a:pt x="134" y="145"/>
                    <a:pt x="136" y="142"/>
                    <a:pt x="136" y="139"/>
                  </a:cubicBezTo>
                  <a:cubicBezTo>
                    <a:pt x="136" y="68"/>
                    <a:pt x="136" y="68"/>
                    <a:pt x="136" y="68"/>
                  </a:cubicBezTo>
                  <a:cubicBezTo>
                    <a:pt x="148" y="68"/>
                    <a:pt x="148" y="68"/>
                    <a:pt x="148" y="68"/>
                  </a:cubicBezTo>
                  <a:cubicBezTo>
                    <a:pt x="155" y="68"/>
                    <a:pt x="157" y="64"/>
                    <a:pt x="151" y="59"/>
                  </a:cubicBezTo>
                  <a:close/>
                  <a:moveTo>
                    <a:pt x="118" y="97"/>
                  </a:moveTo>
                  <a:cubicBezTo>
                    <a:pt x="89" y="97"/>
                    <a:pt x="89" y="97"/>
                    <a:pt x="89" y="97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118" y="72"/>
                    <a:pt x="118" y="72"/>
                    <a:pt x="118" y="72"/>
                  </a:cubicBezTo>
                  <a:lnTo>
                    <a:pt x="118" y="9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908" tIns="60954" rIns="121908" bIns="60954" numCol="1" anchor="t" anchorCtr="0" compatLnSpc="1"/>
            <a:lstStyle/>
            <a:p>
              <a:endParaRPr lang="en-US">
                <a:latin typeface="+mn-ea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2914015" y="329565"/>
            <a:ext cx="960755" cy="1255395"/>
            <a:chOff x="4520" y="423"/>
            <a:chExt cx="1513" cy="1977"/>
          </a:xfrm>
        </p:grpSpPr>
        <p:cxnSp>
          <p:nvCxnSpPr>
            <p:cNvPr id="96" name="Straight Connector 95"/>
            <p:cNvCxnSpPr/>
            <p:nvPr/>
          </p:nvCxnSpPr>
          <p:spPr>
            <a:xfrm flipV="1">
              <a:off x="5337" y="1992"/>
              <a:ext cx="0" cy="408"/>
            </a:xfrm>
            <a:prstGeom prst="line">
              <a:avLst/>
            </a:prstGeom>
            <a:ln w="19050">
              <a:solidFill>
                <a:schemeClr val="accent4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Freeform 67"/>
            <p:cNvSpPr/>
            <p:nvPr/>
          </p:nvSpPr>
          <p:spPr>
            <a:xfrm>
              <a:off x="4631" y="562"/>
              <a:ext cx="1402" cy="1402"/>
            </a:xfrm>
            <a:custGeom>
              <a:avLst/>
              <a:gdLst>
                <a:gd name="connsiteX0" fmla="*/ 0 w 905504"/>
                <a:gd name="connsiteY0" fmla="*/ 452752 h 905504"/>
                <a:gd name="connsiteX1" fmla="*/ 132608 w 905504"/>
                <a:gd name="connsiteY1" fmla="*/ 132608 h 905504"/>
                <a:gd name="connsiteX2" fmla="*/ 452752 w 905504"/>
                <a:gd name="connsiteY2" fmla="*/ 0 h 905504"/>
                <a:gd name="connsiteX3" fmla="*/ 772896 w 905504"/>
                <a:gd name="connsiteY3" fmla="*/ 132608 h 905504"/>
                <a:gd name="connsiteX4" fmla="*/ 905504 w 905504"/>
                <a:gd name="connsiteY4" fmla="*/ 452752 h 905504"/>
                <a:gd name="connsiteX5" fmla="*/ 772896 w 905504"/>
                <a:gd name="connsiteY5" fmla="*/ 772896 h 905504"/>
                <a:gd name="connsiteX6" fmla="*/ 452752 w 905504"/>
                <a:gd name="connsiteY6" fmla="*/ 905504 h 905504"/>
                <a:gd name="connsiteX7" fmla="*/ 132608 w 905504"/>
                <a:gd name="connsiteY7" fmla="*/ 772896 h 905504"/>
                <a:gd name="connsiteX8" fmla="*/ 0 w 905504"/>
                <a:gd name="connsiteY8" fmla="*/ 452752 h 905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5504" h="905504">
                  <a:moveTo>
                    <a:pt x="0" y="452752"/>
                  </a:moveTo>
                  <a:cubicBezTo>
                    <a:pt x="0" y="332675"/>
                    <a:pt x="47701" y="217515"/>
                    <a:pt x="132608" y="132608"/>
                  </a:cubicBezTo>
                  <a:cubicBezTo>
                    <a:pt x="217516" y="47701"/>
                    <a:pt x="332675" y="0"/>
                    <a:pt x="452752" y="0"/>
                  </a:cubicBezTo>
                  <a:cubicBezTo>
                    <a:pt x="572829" y="0"/>
                    <a:pt x="687989" y="47701"/>
                    <a:pt x="772896" y="132608"/>
                  </a:cubicBezTo>
                  <a:cubicBezTo>
                    <a:pt x="857803" y="217516"/>
                    <a:pt x="905504" y="332675"/>
                    <a:pt x="905504" y="452752"/>
                  </a:cubicBezTo>
                  <a:cubicBezTo>
                    <a:pt x="905504" y="572829"/>
                    <a:pt x="857803" y="687989"/>
                    <a:pt x="772896" y="772896"/>
                  </a:cubicBezTo>
                  <a:cubicBezTo>
                    <a:pt x="687988" y="857803"/>
                    <a:pt x="572829" y="905504"/>
                    <a:pt x="452752" y="905504"/>
                  </a:cubicBezTo>
                  <a:cubicBezTo>
                    <a:pt x="332675" y="905504"/>
                    <a:pt x="217515" y="857803"/>
                    <a:pt x="132608" y="772896"/>
                  </a:cubicBezTo>
                  <a:cubicBezTo>
                    <a:pt x="47701" y="687988"/>
                    <a:pt x="0" y="572829"/>
                    <a:pt x="0" y="4527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693" anchor="ctr" anchorCtr="0">
              <a:noAutofit/>
            </a:bodyPr>
            <a:lstStyle/>
            <a:p>
              <a:pPr algn="ctr" defTabSz="118491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300" dirty="0">
                <a:latin typeface="+mn-ea"/>
              </a:endParaRPr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4520" y="423"/>
              <a:ext cx="806" cy="80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8" tIns="60954" rIns="121908" bIns="60954" rtlCol="0" anchor="ctr"/>
            <a:lstStyle/>
            <a:p>
              <a:pPr algn="ctr"/>
              <a:r>
                <a:rPr lang="en-US" sz="1900" b="1" dirty="0">
                  <a:solidFill>
                    <a:schemeClr val="accent4"/>
                  </a:solidFill>
                  <a:latin typeface="Agency FB" panose="020B0503020202020204" pitchFamily="34" charset="0"/>
                </a:rPr>
                <a:t>02</a:t>
              </a:r>
              <a:endParaRPr lang="en-US" sz="1900" dirty="0">
                <a:solidFill>
                  <a:schemeClr val="accent4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51" name="Freeform 92"/>
            <p:cNvSpPr>
              <a:spLocks noEditPoints="1"/>
            </p:cNvSpPr>
            <p:nvPr/>
          </p:nvSpPr>
          <p:spPr bwMode="auto">
            <a:xfrm>
              <a:off x="5066" y="1138"/>
              <a:ext cx="529" cy="539"/>
            </a:xfrm>
            <a:custGeom>
              <a:avLst/>
              <a:gdLst>
                <a:gd name="T0" fmla="*/ 143 w 148"/>
                <a:gd name="T1" fmla="*/ 130 h 151"/>
                <a:gd name="T2" fmla="*/ 100 w 148"/>
                <a:gd name="T3" fmla="*/ 86 h 151"/>
                <a:gd name="T4" fmla="*/ 110 w 148"/>
                <a:gd name="T5" fmla="*/ 55 h 151"/>
                <a:gd name="T6" fmla="*/ 55 w 148"/>
                <a:gd name="T7" fmla="*/ 0 h 151"/>
                <a:gd name="T8" fmla="*/ 0 w 148"/>
                <a:gd name="T9" fmla="*/ 55 h 151"/>
                <a:gd name="T10" fmla="*/ 55 w 148"/>
                <a:gd name="T11" fmla="*/ 109 h 151"/>
                <a:gd name="T12" fmla="*/ 81 w 148"/>
                <a:gd name="T13" fmla="*/ 103 h 151"/>
                <a:gd name="T14" fmla="*/ 126 w 148"/>
                <a:gd name="T15" fmla="*/ 147 h 151"/>
                <a:gd name="T16" fmla="*/ 143 w 148"/>
                <a:gd name="T17" fmla="*/ 147 h 151"/>
                <a:gd name="T18" fmla="*/ 143 w 148"/>
                <a:gd name="T19" fmla="*/ 130 h 151"/>
                <a:gd name="T20" fmla="*/ 19 w 148"/>
                <a:gd name="T21" fmla="*/ 55 h 151"/>
                <a:gd name="T22" fmla="*/ 55 w 148"/>
                <a:gd name="T23" fmla="*/ 18 h 151"/>
                <a:gd name="T24" fmla="*/ 92 w 148"/>
                <a:gd name="T25" fmla="*/ 55 h 151"/>
                <a:gd name="T26" fmla="*/ 55 w 148"/>
                <a:gd name="T27" fmla="*/ 91 h 151"/>
                <a:gd name="T28" fmla="*/ 19 w 148"/>
                <a:gd name="T29" fmla="*/ 5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8" h="151">
                  <a:moveTo>
                    <a:pt x="143" y="130"/>
                  </a:moveTo>
                  <a:cubicBezTo>
                    <a:pt x="100" y="86"/>
                    <a:pt x="100" y="86"/>
                    <a:pt x="100" y="86"/>
                  </a:cubicBezTo>
                  <a:cubicBezTo>
                    <a:pt x="106" y="77"/>
                    <a:pt x="110" y="67"/>
                    <a:pt x="110" y="55"/>
                  </a:cubicBezTo>
                  <a:cubicBezTo>
                    <a:pt x="110" y="24"/>
                    <a:pt x="85" y="0"/>
                    <a:pt x="55" y="0"/>
                  </a:cubicBezTo>
                  <a:cubicBezTo>
                    <a:pt x="25" y="0"/>
                    <a:pt x="0" y="24"/>
                    <a:pt x="0" y="55"/>
                  </a:cubicBezTo>
                  <a:cubicBezTo>
                    <a:pt x="0" y="85"/>
                    <a:pt x="25" y="109"/>
                    <a:pt x="55" y="109"/>
                  </a:cubicBezTo>
                  <a:cubicBezTo>
                    <a:pt x="65" y="109"/>
                    <a:pt x="74" y="107"/>
                    <a:pt x="81" y="103"/>
                  </a:cubicBezTo>
                  <a:cubicBezTo>
                    <a:pt x="126" y="147"/>
                    <a:pt x="126" y="147"/>
                    <a:pt x="126" y="147"/>
                  </a:cubicBezTo>
                  <a:cubicBezTo>
                    <a:pt x="130" y="151"/>
                    <a:pt x="138" y="151"/>
                    <a:pt x="143" y="147"/>
                  </a:cubicBezTo>
                  <a:cubicBezTo>
                    <a:pt x="148" y="142"/>
                    <a:pt x="148" y="134"/>
                    <a:pt x="143" y="130"/>
                  </a:cubicBezTo>
                  <a:close/>
                  <a:moveTo>
                    <a:pt x="19" y="55"/>
                  </a:moveTo>
                  <a:cubicBezTo>
                    <a:pt x="19" y="34"/>
                    <a:pt x="35" y="18"/>
                    <a:pt x="55" y="18"/>
                  </a:cubicBezTo>
                  <a:cubicBezTo>
                    <a:pt x="75" y="18"/>
                    <a:pt x="92" y="34"/>
                    <a:pt x="92" y="55"/>
                  </a:cubicBezTo>
                  <a:cubicBezTo>
                    <a:pt x="92" y="75"/>
                    <a:pt x="75" y="91"/>
                    <a:pt x="55" y="91"/>
                  </a:cubicBezTo>
                  <a:cubicBezTo>
                    <a:pt x="35" y="91"/>
                    <a:pt x="19" y="75"/>
                    <a:pt x="19" y="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908" tIns="60954" rIns="121908" bIns="60954" numCol="1" anchor="t" anchorCtr="0" compatLnSpc="1"/>
            <a:lstStyle/>
            <a:p>
              <a:endParaRPr lang="en-US">
                <a:latin typeface="+mn-ea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4768671" y="329565"/>
            <a:ext cx="890270" cy="1255395"/>
            <a:chOff x="6749" y="423"/>
            <a:chExt cx="1402" cy="1977"/>
          </a:xfrm>
        </p:grpSpPr>
        <p:cxnSp>
          <p:nvCxnSpPr>
            <p:cNvPr id="86" name="Straight Connector 85"/>
            <p:cNvCxnSpPr/>
            <p:nvPr/>
          </p:nvCxnSpPr>
          <p:spPr>
            <a:xfrm>
              <a:off x="7483" y="1991"/>
              <a:ext cx="0" cy="409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 68"/>
            <p:cNvSpPr/>
            <p:nvPr/>
          </p:nvSpPr>
          <p:spPr>
            <a:xfrm>
              <a:off x="6749" y="572"/>
              <a:ext cx="1402" cy="1402"/>
            </a:xfrm>
            <a:custGeom>
              <a:avLst/>
              <a:gdLst>
                <a:gd name="connsiteX0" fmla="*/ 0 w 905504"/>
                <a:gd name="connsiteY0" fmla="*/ 452752 h 905504"/>
                <a:gd name="connsiteX1" fmla="*/ 132608 w 905504"/>
                <a:gd name="connsiteY1" fmla="*/ 132608 h 905504"/>
                <a:gd name="connsiteX2" fmla="*/ 452752 w 905504"/>
                <a:gd name="connsiteY2" fmla="*/ 0 h 905504"/>
                <a:gd name="connsiteX3" fmla="*/ 772896 w 905504"/>
                <a:gd name="connsiteY3" fmla="*/ 132608 h 905504"/>
                <a:gd name="connsiteX4" fmla="*/ 905504 w 905504"/>
                <a:gd name="connsiteY4" fmla="*/ 452752 h 905504"/>
                <a:gd name="connsiteX5" fmla="*/ 772896 w 905504"/>
                <a:gd name="connsiteY5" fmla="*/ 772896 h 905504"/>
                <a:gd name="connsiteX6" fmla="*/ 452752 w 905504"/>
                <a:gd name="connsiteY6" fmla="*/ 905504 h 905504"/>
                <a:gd name="connsiteX7" fmla="*/ 132608 w 905504"/>
                <a:gd name="connsiteY7" fmla="*/ 772896 h 905504"/>
                <a:gd name="connsiteX8" fmla="*/ 0 w 905504"/>
                <a:gd name="connsiteY8" fmla="*/ 452752 h 905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5504" h="905504">
                  <a:moveTo>
                    <a:pt x="0" y="452752"/>
                  </a:moveTo>
                  <a:cubicBezTo>
                    <a:pt x="0" y="332675"/>
                    <a:pt x="47701" y="217515"/>
                    <a:pt x="132608" y="132608"/>
                  </a:cubicBezTo>
                  <a:cubicBezTo>
                    <a:pt x="217516" y="47701"/>
                    <a:pt x="332675" y="0"/>
                    <a:pt x="452752" y="0"/>
                  </a:cubicBezTo>
                  <a:cubicBezTo>
                    <a:pt x="572829" y="0"/>
                    <a:pt x="687989" y="47701"/>
                    <a:pt x="772896" y="132608"/>
                  </a:cubicBezTo>
                  <a:cubicBezTo>
                    <a:pt x="857803" y="217516"/>
                    <a:pt x="905504" y="332675"/>
                    <a:pt x="905504" y="452752"/>
                  </a:cubicBezTo>
                  <a:cubicBezTo>
                    <a:pt x="905504" y="572829"/>
                    <a:pt x="857803" y="687989"/>
                    <a:pt x="772896" y="772896"/>
                  </a:cubicBezTo>
                  <a:cubicBezTo>
                    <a:pt x="687988" y="857803"/>
                    <a:pt x="572829" y="905504"/>
                    <a:pt x="452752" y="905504"/>
                  </a:cubicBezTo>
                  <a:cubicBezTo>
                    <a:pt x="332675" y="905504"/>
                    <a:pt x="217515" y="857803"/>
                    <a:pt x="132608" y="772896"/>
                  </a:cubicBezTo>
                  <a:cubicBezTo>
                    <a:pt x="47701" y="687988"/>
                    <a:pt x="0" y="572829"/>
                    <a:pt x="0" y="4527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3816" tIns="243816" rIns="243816" bIns="210656" numCol="1" spcCol="1693" anchor="ctr" anchorCtr="0">
              <a:noAutofit/>
            </a:bodyPr>
            <a:lstStyle/>
            <a:p>
              <a:pPr algn="ctr" defTabSz="118491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300" dirty="0">
                <a:latin typeface="+mn-ea"/>
              </a:endParaRPr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6837" y="423"/>
              <a:ext cx="806" cy="80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8" tIns="60954" rIns="121908" bIns="60954" rtlCol="0" anchor="ctr"/>
            <a:lstStyle/>
            <a:p>
              <a:pPr algn="ctr"/>
              <a:r>
                <a:rPr lang="en-US" sz="1900" b="1" dirty="0">
                  <a:solidFill>
                    <a:schemeClr val="accent1"/>
                  </a:solidFill>
                  <a:latin typeface="Agency FB" panose="020B0503020202020204" pitchFamily="34" charset="0"/>
                </a:rPr>
                <a:t>03</a:t>
              </a:r>
              <a:endParaRPr lang="en-US" sz="1900" dirty="0">
                <a:solidFill>
                  <a:schemeClr val="accent1"/>
                </a:solidFill>
                <a:latin typeface="Agency FB" panose="020B0503020202020204" pitchFamily="34" charset="0"/>
              </a:endParaRPr>
            </a:p>
          </p:txBody>
        </p:sp>
        <p:grpSp>
          <p:nvGrpSpPr>
            <p:cNvPr id="52" name="组合 51"/>
            <p:cNvGrpSpPr/>
            <p:nvPr/>
          </p:nvGrpSpPr>
          <p:grpSpPr>
            <a:xfrm>
              <a:off x="7217" y="1259"/>
              <a:ext cx="496" cy="485"/>
              <a:chOff x="6377973" y="397900"/>
              <a:chExt cx="320675" cy="312943"/>
            </a:xfrm>
            <a:solidFill>
              <a:schemeClr val="bg1"/>
            </a:solidFill>
          </p:grpSpPr>
          <p:sp>
            <p:nvSpPr>
              <p:cNvPr id="53" name="Freeform 153"/>
              <p:cNvSpPr/>
              <p:nvPr/>
            </p:nvSpPr>
            <p:spPr bwMode="auto">
              <a:xfrm>
                <a:off x="6385443" y="480450"/>
                <a:ext cx="79375" cy="187325"/>
              </a:xfrm>
              <a:custGeom>
                <a:avLst/>
                <a:gdLst>
                  <a:gd name="T0" fmla="*/ 34 w 34"/>
                  <a:gd name="T1" fmla="*/ 81 h 81"/>
                  <a:gd name="T2" fmla="*/ 34 w 34"/>
                  <a:gd name="T3" fmla="*/ 8 h 81"/>
                  <a:gd name="T4" fmla="*/ 26 w 34"/>
                  <a:gd name="T5" fmla="*/ 0 h 81"/>
                  <a:gd name="T6" fmla="*/ 9 w 34"/>
                  <a:gd name="T7" fmla="*/ 0 h 81"/>
                  <a:gd name="T8" fmla="*/ 0 w 34"/>
                  <a:gd name="T9" fmla="*/ 8 h 81"/>
                  <a:gd name="T10" fmla="*/ 0 w 34"/>
                  <a:gd name="T11" fmla="*/ 81 h 81"/>
                  <a:gd name="T12" fmla="*/ 34 w 34"/>
                  <a:gd name="T13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81">
                    <a:moveTo>
                      <a:pt x="34" y="81"/>
                    </a:moveTo>
                    <a:cubicBezTo>
                      <a:pt x="34" y="8"/>
                      <a:pt x="34" y="8"/>
                      <a:pt x="34" y="8"/>
                    </a:cubicBezTo>
                    <a:cubicBezTo>
                      <a:pt x="34" y="4"/>
                      <a:pt x="30" y="0"/>
                      <a:pt x="26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81"/>
                      <a:pt x="0" y="81"/>
                      <a:pt x="0" y="81"/>
                    </a:cubicBezTo>
                    <a:lnTo>
                      <a:pt x="34" y="8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+mn-ea"/>
                </a:endParaRPr>
              </a:p>
            </p:txBody>
          </p:sp>
          <p:sp>
            <p:nvSpPr>
              <p:cNvPr id="54" name="Freeform 154"/>
              <p:cNvSpPr/>
              <p:nvPr/>
            </p:nvSpPr>
            <p:spPr bwMode="auto">
              <a:xfrm>
                <a:off x="6504090" y="397900"/>
                <a:ext cx="77788" cy="269875"/>
              </a:xfrm>
              <a:custGeom>
                <a:avLst/>
                <a:gdLst>
                  <a:gd name="T0" fmla="*/ 34 w 34"/>
                  <a:gd name="T1" fmla="*/ 117 h 117"/>
                  <a:gd name="T2" fmla="*/ 34 w 34"/>
                  <a:gd name="T3" fmla="*/ 8 h 117"/>
                  <a:gd name="T4" fmla="*/ 25 w 34"/>
                  <a:gd name="T5" fmla="*/ 0 h 117"/>
                  <a:gd name="T6" fmla="*/ 8 w 34"/>
                  <a:gd name="T7" fmla="*/ 0 h 117"/>
                  <a:gd name="T8" fmla="*/ 0 w 34"/>
                  <a:gd name="T9" fmla="*/ 8 h 117"/>
                  <a:gd name="T10" fmla="*/ 0 w 34"/>
                  <a:gd name="T11" fmla="*/ 117 h 117"/>
                  <a:gd name="T12" fmla="*/ 34 w 34"/>
                  <a:gd name="T13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117">
                    <a:moveTo>
                      <a:pt x="34" y="117"/>
                    </a:moveTo>
                    <a:cubicBezTo>
                      <a:pt x="34" y="8"/>
                      <a:pt x="34" y="8"/>
                      <a:pt x="34" y="8"/>
                    </a:cubicBezTo>
                    <a:cubicBezTo>
                      <a:pt x="34" y="4"/>
                      <a:pt x="30" y="0"/>
                      <a:pt x="25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117"/>
                      <a:pt x="0" y="117"/>
                      <a:pt x="0" y="117"/>
                    </a:cubicBezTo>
                    <a:lnTo>
                      <a:pt x="34" y="1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+mn-ea"/>
                </a:endParaRPr>
              </a:p>
            </p:txBody>
          </p:sp>
          <p:sp>
            <p:nvSpPr>
              <p:cNvPr id="55" name="Freeform 155"/>
              <p:cNvSpPr/>
              <p:nvPr/>
            </p:nvSpPr>
            <p:spPr bwMode="auto">
              <a:xfrm>
                <a:off x="6618915" y="523313"/>
                <a:ext cx="79375" cy="144463"/>
              </a:xfrm>
              <a:custGeom>
                <a:avLst/>
                <a:gdLst>
                  <a:gd name="T0" fmla="*/ 34 w 34"/>
                  <a:gd name="T1" fmla="*/ 63 h 63"/>
                  <a:gd name="T2" fmla="*/ 34 w 34"/>
                  <a:gd name="T3" fmla="*/ 8 h 63"/>
                  <a:gd name="T4" fmla="*/ 25 w 34"/>
                  <a:gd name="T5" fmla="*/ 0 h 63"/>
                  <a:gd name="T6" fmla="*/ 8 w 34"/>
                  <a:gd name="T7" fmla="*/ 0 h 63"/>
                  <a:gd name="T8" fmla="*/ 0 w 34"/>
                  <a:gd name="T9" fmla="*/ 8 h 63"/>
                  <a:gd name="T10" fmla="*/ 0 w 34"/>
                  <a:gd name="T11" fmla="*/ 63 h 63"/>
                  <a:gd name="T12" fmla="*/ 34 w 34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63">
                    <a:moveTo>
                      <a:pt x="34" y="63"/>
                    </a:moveTo>
                    <a:cubicBezTo>
                      <a:pt x="34" y="8"/>
                      <a:pt x="34" y="8"/>
                      <a:pt x="34" y="8"/>
                    </a:cubicBezTo>
                    <a:cubicBezTo>
                      <a:pt x="34" y="4"/>
                      <a:pt x="30" y="0"/>
                      <a:pt x="25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63"/>
                      <a:pt x="0" y="63"/>
                      <a:pt x="0" y="63"/>
                    </a:cubicBezTo>
                    <a:lnTo>
                      <a:pt x="34" y="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+mn-ea"/>
                </a:endParaRPr>
              </a:p>
            </p:txBody>
          </p:sp>
          <p:sp>
            <p:nvSpPr>
              <p:cNvPr id="56" name="Rectangle 156"/>
              <p:cNvSpPr>
                <a:spLocks noChangeArrowheads="1"/>
              </p:cNvSpPr>
              <p:nvPr/>
            </p:nvSpPr>
            <p:spPr bwMode="auto">
              <a:xfrm>
                <a:off x="6377973" y="690205"/>
                <a:ext cx="320675" cy="206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+mn-ea"/>
                </a:endParaRPr>
              </a:p>
            </p:txBody>
          </p:sp>
        </p:grpSp>
      </p:grpSp>
      <p:sp>
        <p:nvSpPr>
          <p:cNvPr id="107" name="TextBox 106"/>
          <p:cNvSpPr txBox="1"/>
          <p:nvPr/>
        </p:nvSpPr>
        <p:spPr>
          <a:xfrm>
            <a:off x="607695" y="1773555"/>
            <a:ext cx="1426210" cy="47397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8565">
              <a:spcBef>
                <a:spcPct val="20000"/>
              </a:spcBef>
              <a:defRPr/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聚力抓好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公开</a:t>
            </a:r>
            <a:endParaRPr lang="en-US" altLang="zh-CN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algn="ctr" defTabSz="1218565">
              <a:spcBef>
                <a:spcPct val="20000"/>
              </a:spcBef>
              <a:defRPr/>
            </a:pP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页面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升级改版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3" name="TextBox 106"/>
          <p:cNvSpPr txBox="1"/>
          <p:nvPr/>
        </p:nvSpPr>
        <p:spPr>
          <a:xfrm>
            <a:off x="2893877" y="1790489"/>
            <a:ext cx="1246322" cy="47397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 defTabSz="1218565">
              <a:spcBef>
                <a:spcPct val="20000"/>
              </a:spcBef>
              <a:defRPr/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创新政务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数据</a:t>
            </a:r>
            <a:endParaRPr lang="en-US" altLang="zh-CN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algn="l" defTabSz="1218565">
              <a:spcBef>
                <a:spcPct val="20000"/>
              </a:spcBef>
              <a:defRPr/>
            </a:pP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资源开发利用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4" name="TextBox 106"/>
          <p:cNvSpPr txBox="1"/>
          <p:nvPr/>
        </p:nvSpPr>
        <p:spPr>
          <a:xfrm>
            <a:off x="4807506" y="1773555"/>
            <a:ext cx="1159338" cy="47397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 defTabSz="1218565">
              <a:spcBef>
                <a:spcPct val="20000"/>
              </a:spcBef>
              <a:defRPr/>
            </a:pP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努力做好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专</a:t>
            </a:r>
            <a:endParaRPr lang="en-US" altLang="zh-CN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algn="l" defTabSz="1218565">
              <a:spcBef>
                <a:spcPct val="20000"/>
              </a:spcBef>
              <a:defRPr/>
            </a:pP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项链接工作</a:t>
            </a: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043305" y="3043555"/>
            <a:ext cx="4779010" cy="591820"/>
            <a:chOff x="1642" y="8710"/>
            <a:chExt cx="7526" cy="932"/>
          </a:xfrm>
        </p:grpSpPr>
        <p:sp>
          <p:nvSpPr>
            <p:cNvPr id="16" name="任意多边形 15"/>
            <p:cNvSpPr/>
            <p:nvPr/>
          </p:nvSpPr>
          <p:spPr>
            <a:xfrm>
              <a:off x="2401" y="8710"/>
              <a:ext cx="6000" cy="933"/>
            </a:xfrm>
            <a:custGeom>
              <a:avLst/>
              <a:gdLst>
                <a:gd name="connsiteX0" fmla="*/ 599 w 6000"/>
                <a:gd name="connsiteY0" fmla="*/ 0 h 1018"/>
                <a:gd name="connsiteX1" fmla="*/ 5360 w 6000"/>
                <a:gd name="connsiteY1" fmla="*/ 0 h 1018"/>
                <a:gd name="connsiteX2" fmla="*/ 6000 w 6000"/>
                <a:gd name="connsiteY2" fmla="*/ 497 h 1018"/>
                <a:gd name="connsiteX3" fmla="*/ 5360 w 6000"/>
                <a:gd name="connsiteY3" fmla="*/ 1018 h 1018"/>
                <a:gd name="connsiteX4" fmla="*/ 599 w 6000"/>
                <a:gd name="connsiteY4" fmla="*/ 1018 h 1018"/>
                <a:gd name="connsiteX5" fmla="*/ 0 w 6000"/>
                <a:gd name="connsiteY5" fmla="*/ 475 h 1018"/>
                <a:gd name="connsiteX6" fmla="*/ 599 w 6000"/>
                <a:gd name="connsiteY6" fmla="*/ 0 h 1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0" h="1018">
                  <a:moveTo>
                    <a:pt x="599" y="0"/>
                  </a:moveTo>
                  <a:lnTo>
                    <a:pt x="5360" y="0"/>
                  </a:lnTo>
                  <a:cubicBezTo>
                    <a:pt x="5983" y="0"/>
                    <a:pt x="6000" y="216"/>
                    <a:pt x="6000" y="497"/>
                  </a:cubicBezTo>
                  <a:cubicBezTo>
                    <a:pt x="6000" y="778"/>
                    <a:pt x="5983" y="1018"/>
                    <a:pt x="5360" y="1018"/>
                  </a:cubicBezTo>
                  <a:lnTo>
                    <a:pt x="599" y="1018"/>
                  </a:lnTo>
                  <a:cubicBezTo>
                    <a:pt x="-24" y="1018"/>
                    <a:pt x="0" y="756"/>
                    <a:pt x="0" y="475"/>
                  </a:cubicBezTo>
                  <a:cubicBezTo>
                    <a:pt x="0" y="194"/>
                    <a:pt x="-24" y="0"/>
                    <a:pt x="599" y="0"/>
                  </a:cubicBezTo>
                  <a:close/>
                </a:path>
              </a:pathLst>
            </a:custGeom>
            <a:noFill/>
            <a:ln w="9525">
              <a:solidFill>
                <a:srgbClr val="E3A44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1642" y="8957"/>
              <a:ext cx="7527" cy="434"/>
              <a:chOff x="1642" y="8957"/>
              <a:chExt cx="7527" cy="434"/>
            </a:xfrm>
          </p:grpSpPr>
          <p:grpSp>
            <p:nvGrpSpPr>
              <p:cNvPr id="18" name="组合 17"/>
              <p:cNvGrpSpPr/>
              <p:nvPr/>
            </p:nvGrpSpPr>
            <p:grpSpPr>
              <a:xfrm>
                <a:off x="1642" y="9117"/>
                <a:ext cx="1041" cy="120"/>
                <a:chOff x="1551" y="9117"/>
                <a:chExt cx="1041" cy="120"/>
              </a:xfrm>
            </p:grpSpPr>
            <p:cxnSp>
              <p:nvCxnSpPr>
                <p:cNvPr id="19" name="直接连接符 18"/>
                <p:cNvCxnSpPr/>
                <p:nvPr/>
              </p:nvCxnSpPr>
              <p:spPr>
                <a:xfrm>
                  <a:off x="2110" y="9177"/>
                  <a:ext cx="483" cy="0"/>
                </a:xfrm>
                <a:prstGeom prst="line">
                  <a:avLst/>
                </a:prstGeom>
                <a:ln w="19050">
                  <a:solidFill>
                    <a:srgbClr val="EB951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正圆"/>
                <p:cNvSpPr/>
                <p:nvPr/>
              </p:nvSpPr>
              <p:spPr>
                <a:xfrm flipH="1">
                  <a:off x="1929" y="9117"/>
                  <a:ext cx="120" cy="120"/>
                </a:xfrm>
                <a:prstGeom prst="ellipse">
                  <a:avLst/>
                </a:prstGeom>
                <a:solidFill>
                  <a:srgbClr val="EB9511"/>
                </a:solidFill>
                <a:ln>
                  <a:solidFill>
                    <a:srgbClr val="EB951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scene3d>
                    <a:camera prst="orthographicFront"/>
                    <a:lightRig rig="threePt" dir="t"/>
                  </a:scene3d>
                  <a:sp3d>
                    <a:contourClr>
                      <a:srgbClr val="FFFFFF"/>
                    </a:contourClr>
                  </a:sp3d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</a:endParaRPr>
                </a:p>
              </p:txBody>
            </p:sp>
            <p:cxnSp>
              <p:nvCxnSpPr>
                <p:cNvPr id="21" name="直接连接符 20"/>
                <p:cNvCxnSpPr/>
                <p:nvPr/>
              </p:nvCxnSpPr>
              <p:spPr>
                <a:xfrm>
                  <a:off x="1551" y="9178"/>
                  <a:ext cx="294" cy="6"/>
                </a:xfrm>
                <a:prstGeom prst="line">
                  <a:avLst/>
                </a:prstGeom>
                <a:ln w="19050">
                  <a:solidFill>
                    <a:srgbClr val="EB951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组合 21"/>
              <p:cNvGrpSpPr/>
              <p:nvPr/>
            </p:nvGrpSpPr>
            <p:grpSpPr>
              <a:xfrm rot="10800000">
                <a:off x="8127" y="9118"/>
                <a:ext cx="1042" cy="120"/>
                <a:chOff x="1551" y="9117"/>
                <a:chExt cx="1042" cy="120"/>
              </a:xfrm>
            </p:grpSpPr>
            <p:cxnSp>
              <p:nvCxnSpPr>
                <p:cNvPr id="23" name="直接连接符 22"/>
                <p:cNvCxnSpPr/>
                <p:nvPr/>
              </p:nvCxnSpPr>
              <p:spPr>
                <a:xfrm>
                  <a:off x="2110" y="9177"/>
                  <a:ext cx="483" cy="0"/>
                </a:xfrm>
                <a:prstGeom prst="line">
                  <a:avLst/>
                </a:prstGeom>
                <a:ln w="19050">
                  <a:solidFill>
                    <a:srgbClr val="EB951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正圆"/>
                <p:cNvSpPr/>
                <p:nvPr/>
              </p:nvSpPr>
              <p:spPr>
                <a:xfrm flipH="1">
                  <a:off x="1929" y="9117"/>
                  <a:ext cx="120" cy="120"/>
                </a:xfrm>
                <a:prstGeom prst="ellipse">
                  <a:avLst/>
                </a:prstGeom>
                <a:solidFill>
                  <a:srgbClr val="EB9511"/>
                </a:solidFill>
                <a:ln>
                  <a:solidFill>
                    <a:srgbClr val="EB951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scene3d>
                    <a:camera prst="orthographicFront"/>
                    <a:lightRig rig="threePt" dir="t"/>
                  </a:scene3d>
                  <a:sp3d>
                    <a:contourClr>
                      <a:srgbClr val="FFFFFF"/>
                    </a:contourClr>
                  </a:sp3d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</a:endParaRPr>
                </a:p>
              </p:txBody>
            </p:sp>
            <p:cxnSp>
              <p:nvCxnSpPr>
                <p:cNvPr id="25" name="直接连接符 24"/>
                <p:cNvCxnSpPr/>
                <p:nvPr/>
              </p:nvCxnSpPr>
              <p:spPr>
                <a:xfrm>
                  <a:off x="1551" y="9178"/>
                  <a:ext cx="294" cy="6"/>
                </a:xfrm>
                <a:prstGeom prst="line">
                  <a:avLst/>
                </a:prstGeom>
                <a:ln w="19050">
                  <a:solidFill>
                    <a:srgbClr val="EB951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文本框 26"/>
              <p:cNvSpPr txBox="1"/>
              <p:nvPr/>
            </p:nvSpPr>
            <p:spPr>
              <a:xfrm>
                <a:off x="3249" y="8957"/>
                <a:ext cx="5296" cy="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1200" dirty="0">
                    <a:solidFill>
                      <a:srgbClr val="EB9511"/>
                    </a:solidFill>
                    <a:latin typeface="方正琥珀_GBK" panose="03000509000000000000" charset="-122"/>
                    <a:ea typeface="方正琥珀_GBK" panose="03000509000000000000" charset="-122"/>
                  </a:rPr>
                  <a:t>强化夯实基础，全力做好公开工作保障</a:t>
                </a:r>
                <a:endParaRPr lang="zh-CN" altLang="en-US" sz="1200" dirty="0">
                  <a:solidFill>
                    <a:srgbClr val="EB9511"/>
                  </a:solidFill>
                  <a:latin typeface="方正琥珀_GBK" panose="03000509000000000000" charset="-122"/>
                  <a:ea typeface="方正琥珀_GBK" panose="03000509000000000000" charset="-122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311785" y="3894455"/>
            <a:ext cx="6221730" cy="2338070"/>
            <a:chOff x="546" y="8113"/>
            <a:chExt cx="9798" cy="3682"/>
          </a:xfrm>
        </p:grpSpPr>
        <p:sp>
          <p:nvSpPr>
            <p:cNvPr id="32" name="矩形 31"/>
            <p:cNvSpPr/>
            <p:nvPr/>
          </p:nvSpPr>
          <p:spPr>
            <a:xfrm>
              <a:off x="7230" y="8113"/>
              <a:ext cx="3114" cy="3682"/>
            </a:xfrm>
            <a:prstGeom prst="rect">
              <a:avLst/>
            </a:prstGeom>
            <a:noFill/>
            <a:ln w="28575">
              <a:solidFill>
                <a:srgbClr val="00B0F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3" name="组合 42"/>
            <p:cNvGrpSpPr/>
            <p:nvPr/>
          </p:nvGrpSpPr>
          <p:grpSpPr>
            <a:xfrm>
              <a:off x="546" y="8113"/>
              <a:ext cx="9735" cy="3682"/>
              <a:chOff x="135" y="8113"/>
              <a:chExt cx="9735" cy="3682"/>
            </a:xfrm>
          </p:grpSpPr>
          <p:sp>
            <p:nvSpPr>
              <p:cNvPr id="30" name="矩形 29"/>
              <p:cNvSpPr/>
              <p:nvPr/>
            </p:nvSpPr>
            <p:spPr>
              <a:xfrm>
                <a:off x="135" y="8113"/>
                <a:ext cx="3114" cy="3682"/>
              </a:xfrm>
              <a:prstGeom prst="rect">
                <a:avLst/>
              </a:prstGeom>
              <a:noFill/>
              <a:ln w="28575">
                <a:solidFill>
                  <a:srgbClr val="FFC000"/>
                </a:solidFill>
                <a:prstDash val="sysDash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矩形 30"/>
              <p:cNvSpPr/>
              <p:nvPr/>
            </p:nvSpPr>
            <p:spPr>
              <a:xfrm>
                <a:off x="3478" y="8113"/>
                <a:ext cx="3114" cy="3682"/>
              </a:xfrm>
              <a:prstGeom prst="rect">
                <a:avLst/>
              </a:prstGeom>
              <a:noFill/>
              <a:ln w="28575">
                <a:solidFill>
                  <a:srgbClr val="92D050"/>
                </a:solidFill>
                <a:prstDash val="sysDash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3598" y="10170"/>
                <a:ext cx="3002" cy="9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indent="0"/>
                <a:r>
                  <a:rPr lang="zh-CN" altLang="en-US" sz="1600" b="0" dirty="0">
                    <a:solidFill>
                      <a:srgbClr val="000000"/>
                    </a:solidFill>
                    <a:latin typeface="楷体_GB2312" panose="02010609030101010101" pitchFamily="49" charset="-122"/>
                    <a:ea typeface="楷体_GB2312" panose="02010609030101010101" pitchFamily="49" charset="-122"/>
                    <a:cs typeface="楷体_GB2312" panose="02010609030101010101" pitchFamily="49" charset="-122"/>
                  </a:rPr>
                  <a:t>规范依申请公开</a:t>
                </a:r>
                <a:r>
                  <a:rPr lang="zh-CN" altLang="en-US" sz="1600" b="0" dirty="0" smtClean="0">
                    <a:solidFill>
                      <a:srgbClr val="000000"/>
                    </a:solidFill>
                    <a:latin typeface="楷体_GB2312" panose="02010609030101010101" pitchFamily="49" charset="-122"/>
                    <a:ea typeface="楷体_GB2312" panose="02010609030101010101" pitchFamily="49" charset="-122"/>
                    <a:cs typeface="楷体_GB2312" panose="02010609030101010101" pitchFamily="49" charset="-122"/>
                  </a:rPr>
                  <a:t>管理服务</a:t>
                </a:r>
                <a:r>
                  <a:rPr lang="zh-CN" altLang="en-US" sz="1600" b="0" dirty="0">
                    <a:solidFill>
                      <a:srgbClr val="000000"/>
                    </a:solidFill>
                    <a:latin typeface="楷体_GB2312" panose="02010609030101010101" pitchFamily="49" charset="-122"/>
                    <a:ea typeface="楷体_GB2312" panose="02010609030101010101" pitchFamily="49" charset="-122"/>
                    <a:cs typeface="楷体_GB2312" panose="02010609030101010101" pitchFamily="49" charset="-122"/>
                  </a:rPr>
                  <a:t>和申请秩序</a:t>
                </a:r>
                <a:endParaRPr lang="zh-CN" altLang="en-US" dirty="0"/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579" y="10170"/>
                <a:ext cx="2226" cy="91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indent="0"/>
                <a:r>
                  <a:rPr lang="zh-CN" altLang="en-US" sz="1600" b="0" dirty="0">
                    <a:solidFill>
                      <a:srgbClr val="000000"/>
                    </a:solidFill>
                    <a:latin typeface="楷体_GB2312" panose="02010609030101010101" pitchFamily="49" charset="-122"/>
                    <a:ea typeface="楷体_GB2312" panose="02010609030101010101" pitchFamily="49" charset="-122"/>
                    <a:cs typeface="楷体_GB2312" panose="02010609030101010101" pitchFamily="49" charset="-122"/>
                  </a:rPr>
                  <a:t>完善信息公开经常性培训</a:t>
                </a:r>
                <a:endParaRPr lang="zh-CN" altLang="en-US" sz="1600" b="0" dirty="0">
                  <a:solidFill>
                    <a:srgbClr val="000000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  <a:cs typeface="楷体_GB2312" panose="02010609030101010101" pitchFamily="49" charset="-122"/>
                </a:endParaRPr>
              </a:p>
            </p:txBody>
          </p:sp>
          <p:sp>
            <p:nvSpPr>
              <p:cNvPr id="41" name="文本框 40"/>
              <p:cNvSpPr txBox="1"/>
              <p:nvPr/>
            </p:nvSpPr>
            <p:spPr>
              <a:xfrm>
                <a:off x="7264" y="10170"/>
                <a:ext cx="2606" cy="92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indent="0"/>
                <a:r>
                  <a:rPr lang="zh-CN" altLang="en-US" sz="1600" b="0" dirty="0">
                    <a:solidFill>
                      <a:srgbClr val="000000"/>
                    </a:solidFill>
                    <a:latin typeface="楷体_GB2312" panose="02010609030101010101" pitchFamily="49" charset="-122"/>
                    <a:ea typeface="楷体_GB2312" panose="02010609030101010101" pitchFamily="49" charset="-122"/>
                    <a:cs typeface="楷体_GB2312" panose="02010609030101010101" pitchFamily="49" charset="-122"/>
                  </a:rPr>
                  <a:t>及时做好已公开信息文本移交</a:t>
                </a:r>
                <a:endParaRPr lang="zh-CN" altLang="en-US" sz="1600" b="0" dirty="0">
                  <a:solidFill>
                    <a:srgbClr val="000000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  <a:cs typeface="楷体_GB2312" panose="02010609030101010101" pitchFamily="49" charset="-122"/>
                </a:endParaRPr>
              </a:p>
            </p:txBody>
          </p:sp>
          <p:sp>
            <p:nvSpPr>
              <p:cNvPr id="203" name="Freeform 203"/>
              <p:cNvSpPr>
                <a:spLocks noEditPoints="1"/>
              </p:cNvSpPr>
              <p:nvPr/>
            </p:nvSpPr>
            <p:spPr bwMode="auto">
              <a:xfrm>
                <a:off x="8009" y="8656"/>
                <a:ext cx="789" cy="990"/>
              </a:xfrm>
              <a:custGeom>
                <a:avLst/>
                <a:gdLst>
                  <a:gd name="T0" fmla="*/ 23 w 465"/>
                  <a:gd name="T1" fmla="*/ 0 h 584"/>
                  <a:gd name="T2" fmla="*/ 442 w 465"/>
                  <a:gd name="T3" fmla="*/ 0 h 584"/>
                  <a:gd name="T4" fmla="*/ 465 w 465"/>
                  <a:gd name="T5" fmla="*/ 0 h 584"/>
                  <a:gd name="T6" fmla="*/ 465 w 465"/>
                  <a:gd name="T7" fmla="*/ 24 h 584"/>
                  <a:gd name="T8" fmla="*/ 465 w 465"/>
                  <a:gd name="T9" fmla="*/ 560 h 584"/>
                  <a:gd name="T10" fmla="*/ 465 w 465"/>
                  <a:gd name="T11" fmla="*/ 584 h 584"/>
                  <a:gd name="T12" fmla="*/ 442 w 465"/>
                  <a:gd name="T13" fmla="*/ 584 h 584"/>
                  <a:gd name="T14" fmla="*/ 146 w 465"/>
                  <a:gd name="T15" fmla="*/ 584 h 584"/>
                  <a:gd name="T16" fmla="*/ 139 w 465"/>
                  <a:gd name="T17" fmla="*/ 584 h 584"/>
                  <a:gd name="T18" fmla="*/ 132 w 465"/>
                  <a:gd name="T19" fmla="*/ 579 h 584"/>
                  <a:gd name="T20" fmla="*/ 9 w 465"/>
                  <a:gd name="T21" fmla="*/ 487 h 584"/>
                  <a:gd name="T22" fmla="*/ 0 w 465"/>
                  <a:gd name="T23" fmla="*/ 480 h 584"/>
                  <a:gd name="T24" fmla="*/ 0 w 465"/>
                  <a:gd name="T25" fmla="*/ 468 h 584"/>
                  <a:gd name="T26" fmla="*/ 0 w 465"/>
                  <a:gd name="T27" fmla="*/ 24 h 584"/>
                  <a:gd name="T28" fmla="*/ 0 w 465"/>
                  <a:gd name="T29" fmla="*/ 0 h 584"/>
                  <a:gd name="T30" fmla="*/ 23 w 465"/>
                  <a:gd name="T31" fmla="*/ 0 h 584"/>
                  <a:gd name="T32" fmla="*/ 23 w 465"/>
                  <a:gd name="T33" fmla="*/ 0 h 584"/>
                  <a:gd name="T34" fmla="*/ 49 w 465"/>
                  <a:gd name="T35" fmla="*/ 445 h 584"/>
                  <a:gd name="T36" fmla="*/ 122 w 465"/>
                  <a:gd name="T37" fmla="*/ 416 h 584"/>
                  <a:gd name="T38" fmla="*/ 134 w 465"/>
                  <a:gd name="T39" fmla="*/ 411 h 584"/>
                  <a:gd name="T40" fmla="*/ 137 w 465"/>
                  <a:gd name="T41" fmla="*/ 423 h 584"/>
                  <a:gd name="T42" fmla="*/ 170 w 465"/>
                  <a:gd name="T43" fmla="*/ 534 h 584"/>
                  <a:gd name="T44" fmla="*/ 418 w 465"/>
                  <a:gd name="T45" fmla="*/ 534 h 584"/>
                  <a:gd name="T46" fmla="*/ 418 w 465"/>
                  <a:gd name="T47" fmla="*/ 47 h 584"/>
                  <a:gd name="T48" fmla="*/ 49 w 465"/>
                  <a:gd name="T49" fmla="*/ 47 h 584"/>
                  <a:gd name="T50" fmla="*/ 49 w 465"/>
                  <a:gd name="T51" fmla="*/ 445 h 584"/>
                  <a:gd name="T52" fmla="*/ 49 w 465"/>
                  <a:gd name="T53" fmla="*/ 445 h 584"/>
                  <a:gd name="T54" fmla="*/ 144 w 465"/>
                  <a:gd name="T55" fmla="*/ 527 h 584"/>
                  <a:gd name="T56" fmla="*/ 120 w 465"/>
                  <a:gd name="T57" fmla="*/ 440 h 584"/>
                  <a:gd name="T58" fmla="*/ 56 w 465"/>
                  <a:gd name="T59" fmla="*/ 463 h 584"/>
                  <a:gd name="T60" fmla="*/ 144 w 465"/>
                  <a:gd name="T61" fmla="*/ 527 h 584"/>
                  <a:gd name="T62" fmla="*/ 144 w 465"/>
                  <a:gd name="T63" fmla="*/ 527 h 584"/>
                  <a:gd name="T64" fmla="*/ 111 w 465"/>
                  <a:gd name="T65" fmla="*/ 315 h 584"/>
                  <a:gd name="T66" fmla="*/ 111 w 465"/>
                  <a:gd name="T67" fmla="*/ 333 h 584"/>
                  <a:gd name="T68" fmla="*/ 359 w 465"/>
                  <a:gd name="T69" fmla="*/ 333 h 584"/>
                  <a:gd name="T70" fmla="*/ 359 w 465"/>
                  <a:gd name="T71" fmla="*/ 315 h 584"/>
                  <a:gd name="T72" fmla="*/ 111 w 465"/>
                  <a:gd name="T73" fmla="*/ 315 h 584"/>
                  <a:gd name="T74" fmla="*/ 111 w 465"/>
                  <a:gd name="T75" fmla="*/ 315 h 584"/>
                  <a:gd name="T76" fmla="*/ 111 w 465"/>
                  <a:gd name="T77" fmla="*/ 253 h 584"/>
                  <a:gd name="T78" fmla="*/ 111 w 465"/>
                  <a:gd name="T79" fmla="*/ 274 h 584"/>
                  <a:gd name="T80" fmla="*/ 359 w 465"/>
                  <a:gd name="T81" fmla="*/ 274 h 584"/>
                  <a:gd name="T82" fmla="*/ 359 w 465"/>
                  <a:gd name="T83" fmla="*/ 253 h 584"/>
                  <a:gd name="T84" fmla="*/ 111 w 465"/>
                  <a:gd name="T85" fmla="*/ 253 h 584"/>
                  <a:gd name="T86" fmla="*/ 111 w 465"/>
                  <a:gd name="T87" fmla="*/ 253 h 584"/>
                  <a:gd name="T88" fmla="*/ 111 w 465"/>
                  <a:gd name="T89" fmla="*/ 187 h 584"/>
                  <a:gd name="T90" fmla="*/ 111 w 465"/>
                  <a:gd name="T91" fmla="*/ 208 h 584"/>
                  <a:gd name="T92" fmla="*/ 359 w 465"/>
                  <a:gd name="T93" fmla="*/ 208 h 584"/>
                  <a:gd name="T94" fmla="*/ 359 w 465"/>
                  <a:gd name="T95" fmla="*/ 187 h 584"/>
                  <a:gd name="T96" fmla="*/ 111 w 465"/>
                  <a:gd name="T97" fmla="*/ 187 h 584"/>
                  <a:gd name="T98" fmla="*/ 111 w 465"/>
                  <a:gd name="T99" fmla="*/ 187 h 584"/>
                  <a:gd name="T100" fmla="*/ 111 w 465"/>
                  <a:gd name="T101" fmla="*/ 125 h 584"/>
                  <a:gd name="T102" fmla="*/ 111 w 465"/>
                  <a:gd name="T103" fmla="*/ 147 h 584"/>
                  <a:gd name="T104" fmla="*/ 359 w 465"/>
                  <a:gd name="T105" fmla="*/ 147 h 584"/>
                  <a:gd name="T106" fmla="*/ 359 w 465"/>
                  <a:gd name="T107" fmla="*/ 125 h 584"/>
                  <a:gd name="T108" fmla="*/ 111 w 465"/>
                  <a:gd name="T109" fmla="*/ 125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65" h="584">
                    <a:moveTo>
                      <a:pt x="23" y="0"/>
                    </a:moveTo>
                    <a:lnTo>
                      <a:pt x="442" y="0"/>
                    </a:lnTo>
                    <a:lnTo>
                      <a:pt x="465" y="0"/>
                    </a:lnTo>
                    <a:lnTo>
                      <a:pt x="465" y="24"/>
                    </a:lnTo>
                    <a:lnTo>
                      <a:pt x="465" y="560"/>
                    </a:lnTo>
                    <a:lnTo>
                      <a:pt x="465" y="584"/>
                    </a:lnTo>
                    <a:lnTo>
                      <a:pt x="442" y="584"/>
                    </a:lnTo>
                    <a:lnTo>
                      <a:pt x="146" y="584"/>
                    </a:lnTo>
                    <a:lnTo>
                      <a:pt x="139" y="584"/>
                    </a:lnTo>
                    <a:lnTo>
                      <a:pt x="132" y="579"/>
                    </a:lnTo>
                    <a:lnTo>
                      <a:pt x="9" y="487"/>
                    </a:lnTo>
                    <a:lnTo>
                      <a:pt x="0" y="480"/>
                    </a:lnTo>
                    <a:lnTo>
                      <a:pt x="0" y="468"/>
                    </a:lnTo>
                    <a:lnTo>
                      <a:pt x="0" y="2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  <a:moveTo>
                      <a:pt x="49" y="445"/>
                    </a:moveTo>
                    <a:lnTo>
                      <a:pt x="122" y="416"/>
                    </a:lnTo>
                    <a:lnTo>
                      <a:pt x="134" y="411"/>
                    </a:lnTo>
                    <a:lnTo>
                      <a:pt x="137" y="423"/>
                    </a:lnTo>
                    <a:lnTo>
                      <a:pt x="170" y="534"/>
                    </a:lnTo>
                    <a:lnTo>
                      <a:pt x="418" y="534"/>
                    </a:lnTo>
                    <a:lnTo>
                      <a:pt x="418" y="47"/>
                    </a:lnTo>
                    <a:lnTo>
                      <a:pt x="49" y="47"/>
                    </a:lnTo>
                    <a:lnTo>
                      <a:pt x="49" y="445"/>
                    </a:lnTo>
                    <a:lnTo>
                      <a:pt x="49" y="445"/>
                    </a:lnTo>
                    <a:close/>
                    <a:moveTo>
                      <a:pt x="144" y="527"/>
                    </a:moveTo>
                    <a:lnTo>
                      <a:pt x="120" y="440"/>
                    </a:lnTo>
                    <a:lnTo>
                      <a:pt x="56" y="463"/>
                    </a:lnTo>
                    <a:lnTo>
                      <a:pt x="144" y="527"/>
                    </a:lnTo>
                    <a:lnTo>
                      <a:pt x="144" y="527"/>
                    </a:lnTo>
                    <a:close/>
                    <a:moveTo>
                      <a:pt x="111" y="315"/>
                    </a:moveTo>
                    <a:lnTo>
                      <a:pt x="111" y="333"/>
                    </a:lnTo>
                    <a:lnTo>
                      <a:pt x="359" y="333"/>
                    </a:lnTo>
                    <a:lnTo>
                      <a:pt x="359" y="315"/>
                    </a:lnTo>
                    <a:lnTo>
                      <a:pt x="111" y="315"/>
                    </a:lnTo>
                    <a:lnTo>
                      <a:pt x="111" y="315"/>
                    </a:lnTo>
                    <a:close/>
                    <a:moveTo>
                      <a:pt x="111" y="253"/>
                    </a:moveTo>
                    <a:lnTo>
                      <a:pt x="111" y="274"/>
                    </a:lnTo>
                    <a:lnTo>
                      <a:pt x="359" y="274"/>
                    </a:lnTo>
                    <a:lnTo>
                      <a:pt x="359" y="253"/>
                    </a:lnTo>
                    <a:lnTo>
                      <a:pt x="111" y="253"/>
                    </a:lnTo>
                    <a:lnTo>
                      <a:pt x="111" y="253"/>
                    </a:lnTo>
                    <a:close/>
                    <a:moveTo>
                      <a:pt x="111" y="187"/>
                    </a:moveTo>
                    <a:lnTo>
                      <a:pt x="111" y="208"/>
                    </a:lnTo>
                    <a:lnTo>
                      <a:pt x="359" y="208"/>
                    </a:lnTo>
                    <a:lnTo>
                      <a:pt x="359" y="187"/>
                    </a:lnTo>
                    <a:lnTo>
                      <a:pt x="111" y="187"/>
                    </a:lnTo>
                    <a:lnTo>
                      <a:pt x="111" y="187"/>
                    </a:lnTo>
                    <a:close/>
                    <a:moveTo>
                      <a:pt x="111" y="125"/>
                    </a:moveTo>
                    <a:lnTo>
                      <a:pt x="111" y="147"/>
                    </a:lnTo>
                    <a:lnTo>
                      <a:pt x="359" y="147"/>
                    </a:lnTo>
                    <a:lnTo>
                      <a:pt x="359" y="125"/>
                    </a:lnTo>
                    <a:lnTo>
                      <a:pt x="111" y="125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Freeform 152"/>
              <p:cNvSpPr>
                <a:spLocks noEditPoints="1"/>
              </p:cNvSpPr>
              <p:nvPr/>
            </p:nvSpPr>
            <p:spPr bwMode="auto">
              <a:xfrm>
                <a:off x="1032" y="8728"/>
                <a:ext cx="1243" cy="877"/>
              </a:xfrm>
              <a:custGeom>
                <a:avLst/>
                <a:gdLst>
                  <a:gd name="T0" fmla="*/ 29 w 310"/>
                  <a:gd name="T1" fmla="*/ 157 h 219"/>
                  <a:gd name="T2" fmla="*/ 42 w 310"/>
                  <a:gd name="T3" fmla="*/ 145 h 219"/>
                  <a:gd name="T4" fmla="*/ 30 w 310"/>
                  <a:gd name="T5" fmla="*/ 128 h 219"/>
                  <a:gd name="T6" fmla="*/ 29 w 310"/>
                  <a:gd name="T7" fmla="*/ 117 h 219"/>
                  <a:gd name="T8" fmla="*/ 30 w 310"/>
                  <a:gd name="T9" fmla="*/ 116 h 219"/>
                  <a:gd name="T10" fmla="*/ 78 w 310"/>
                  <a:gd name="T11" fmla="*/ 87 h 219"/>
                  <a:gd name="T12" fmla="*/ 87 w 310"/>
                  <a:gd name="T13" fmla="*/ 117 h 219"/>
                  <a:gd name="T14" fmla="*/ 88 w 310"/>
                  <a:gd name="T15" fmla="*/ 118 h 219"/>
                  <a:gd name="T16" fmla="*/ 83 w 310"/>
                  <a:gd name="T17" fmla="*/ 132 h 219"/>
                  <a:gd name="T18" fmla="*/ 81 w 310"/>
                  <a:gd name="T19" fmla="*/ 155 h 219"/>
                  <a:gd name="T20" fmla="*/ 100 w 310"/>
                  <a:gd name="T21" fmla="*/ 156 h 219"/>
                  <a:gd name="T22" fmla="*/ 0 w 310"/>
                  <a:gd name="T23" fmla="*/ 206 h 219"/>
                  <a:gd name="T24" fmla="*/ 148 w 310"/>
                  <a:gd name="T25" fmla="*/ 176 h 219"/>
                  <a:gd name="T26" fmla="*/ 159 w 310"/>
                  <a:gd name="T27" fmla="*/ 174 h 219"/>
                  <a:gd name="T28" fmla="*/ 157 w 310"/>
                  <a:gd name="T29" fmla="*/ 163 h 219"/>
                  <a:gd name="T30" fmla="*/ 155 w 310"/>
                  <a:gd name="T31" fmla="*/ 155 h 219"/>
                  <a:gd name="T32" fmla="*/ 155 w 310"/>
                  <a:gd name="T33" fmla="*/ 154 h 219"/>
                  <a:gd name="T34" fmla="*/ 159 w 310"/>
                  <a:gd name="T35" fmla="*/ 139 h 219"/>
                  <a:gd name="T36" fmla="*/ 185 w 310"/>
                  <a:gd name="T37" fmla="*/ 154 h 219"/>
                  <a:gd name="T38" fmla="*/ 186 w 310"/>
                  <a:gd name="T39" fmla="*/ 155 h 219"/>
                  <a:gd name="T40" fmla="*/ 185 w 310"/>
                  <a:gd name="T41" fmla="*/ 160 h 219"/>
                  <a:gd name="T42" fmla="*/ 180 w 310"/>
                  <a:gd name="T43" fmla="*/ 169 h 219"/>
                  <a:gd name="T44" fmla="*/ 186 w 310"/>
                  <a:gd name="T45" fmla="*/ 176 h 219"/>
                  <a:gd name="T46" fmla="*/ 197 w 310"/>
                  <a:gd name="T47" fmla="*/ 182 h 219"/>
                  <a:gd name="T48" fmla="*/ 210 w 310"/>
                  <a:gd name="T49" fmla="*/ 175 h 219"/>
                  <a:gd name="T50" fmla="*/ 196 w 310"/>
                  <a:gd name="T51" fmla="*/ 166 h 219"/>
                  <a:gd name="T52" fmla="*/ 233 w 310"/>
                  <a:gd name="T53" fmla="*/ 133 h 219"/>
                  <a:gd name="T54" fmla="*/ 233 w 310"/>
                  <a:gd name="T55" fmla="*/ 166 h 219"/>
                  <a:gd name="T56" fmla="*/ 228 w 310"/>
                  <a:gd name="T57" fmla="*/ 181 h 219"/>
                  <a:gd name="T58" fmla="*/ 240 w 310"/>
                  <a:gd name="T59" fmla="*/ 173 h 219"/>
                  <a:gd name="T60" fmla="*/ 255 w 310"/>
                  <a:gd name="T61" fmla="*/ 171 h 219"/>
                  <a:gd name="T62" fmla="*/ 252 w 310"/>
                  <a:gd name="T63" fmla="*/ 156 h 219"/>
                  <a:gd name="T64" fmla="*/ 248 w 310"/>
                  <a:gd name="T65" fmla="*/ 146 h 219"/>
                  <a:gd name="T66" fmla="*/ 249 w 310"/>
                  <a:gd name="T67" fmla="*/ 145 h 219"/>
                  <a:gd name="T68" fmla="*/ 254 w 310"/>
                  <a:gd name="T69" fmla="*/ 125 h 219"/>
                  <a:gd name="T70" fmla="*/ 288 w 310"/>
                  <a:gd name="T71" fmla="*/ 144 h 219"/>
                  <a:gd name="T72" fmla="*/ 290 w 310"/>
                  <a:gd name="T73" fmla="*/ 145 h 219"/>
                  <a:gd name="T74" fmla="*/ 289 w 310"/>
                  <a:gd name="T75" fmla="*/ 152 h 219"/>
                  <a:gd name="T76" fmla="*/ 281 w 310"/>
                  <a:gd name="T77" fmla="*/ 164 h 219"/>
                  <a:gd name="T78" fmla="*/ 290 w 310"/>
                  <a:gd name="T79" fmla="*/ 172 h 219"/>
                  <a:gd name="T80" fmla="*/ 309 w 310"/>
                  <a:gd name="T81" fmla="*/ 207 h 219"/>
                  <a:gd name="T82" fmla="*/ 190 w 310"/>
                  <a:gd name="T83" fmla="*/ 207 h 219"/>
                  <a:gd name="T84" fmla="*/ 148 w 310"/>
                  <a:gd name="T85" fmla="*/ 176 h 219"/>
                  <a:gd name="T86" fmla="*/ 70 w 310"/>
                  <a:gd name="T87" fmla="*/ 53 h 219"/>
                  <a:gd name="T88" fmla="*/ 105 w 310"/>
                  <a:gd name="T89" fmla="*/ 112 h 219"/>
                  <a:gd name="T90" fmla="*/ 96 w 310"/>
                  <a:gd name="T91" fmla="*/ 133 h 219"/>
                  <a:gd name="T92" fmla="*/ 130 w 310"/>
                  <a:gd name="T93" fmla="*/ 111 h 219"/>
                  <a:gd name="T94" fmla="*/ 147 w 310"/>
                  <a:gd name="T95" fmla="*/ 105 h 219"/>
                  <a:gd name="T96" fmla="*/ 147 w 310"/>
                  <a:gd name="T97" fmla="*/ 0 h 219"/>
                  <a:gd name="T98" fmla="*/ 54 w 310"/>
                  <a:gd name="T99" fmla="*/ 164 h 219"/>
                  <a:gd name="T100" fmla="*/ 49 w 310"/>
                  <a:gd name="T101" fmla="*/ 198 h 219"/>
                  <a:gd name="T102" fmla="*/ 60 w 310"/>
                  <a:gd name="T103" fmla="*/ 207 h 219"/>
                  <a:gd name="T104" fmla="*/ 61 w 310"/>
                  <a:gd name="T105" fmla="*/ 207 h 219"/>
                  <a:gd name="T106" fmla="*/ 72 w 310"/>
                  <a:gd name="T107" fmla="*/ 198 h 219"/>
                  <a:gd name="T108" fmla="*/ 67 w 310"/>
                  <a:gd name="T109" fmla="*/ 164 h 219"/>
                  <a:gd name="T110" fmla="*/ 60 w 310"/>
                  <a:gd name="T111" fmla="*/ 157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10" h="219">
                    <a:moveTo>
                      <a:pt x="17" y="157"/>
                    </a:moveTo>
                    <a:cubicBezTo>
                      <a:pt x="21" y="157"/>
                      <a:pt x="26" y="157"/>
                      <a:pt x="29" y="157"/>
                    </a:cubicBezTo>
                    <a:cubicBezTo>
                      <a:pt x="33" y="157"/>
                      <a:pt x="36" y="156"/>
                      <a:pt x="38" y="154"/>
                    </a:cubicBezTo>
                    <a:cubicBezTo>
                      <a:pt x="40" y="152"/>
                      <a:pt x="41" y="149"/>
                      <a:pt x="42" y="145"/>
                    </a:cubicBezTo>
                    <a:cubicBezTo>
                      <a:pt x="38" y="141"/>
                      <a:pt x="36" y="137"/>
                      <a:pt x="34" y="132"/>
                    </a:cubicBezTo>
                    <a:cubicBezTo>
                      <a:pt x="33" y="131"/>
                      <a:pt x="31" y="130"/>
                      <a:pt x="30" y="128"/>
                    </a:cubicBezTo>
                    <a:cubicBezTo>
                      <a:pt x="29" y="125"/>
                      <a:pt x="29" y="122"/>
                      <a:pt x="29" y="118"/>
                    </a:cubicBezTo>
                    <a:cubicBezTo>
                      <a:pt x="29" y="117"/>
                      <a:pt x="29" y="117"/>
                      <a:pt x="29" y="117"/>
                    </a:cubicBezTo>
                    <a:cubicBezTo>
                      <a:pt x="30" y="117"/>
                      <a:pt x="30" y="117"/>
                      <a:pt x="30" y="117"/>
                    </a:cubicBezTo>
                    <a:cubicBezTo>
                      <a:pt x="30" y="117"/>
                      <a:pt x="30" y="116"/>
                      <a:pt x="30" y="116"/>
                    </a:cubicBezTo>
                    <a:cubicBezTo>
                      <a:pt x="28" y="101"/>
                      <a:pt x="30" y="94"/>
                      <a:pt x="37" y="88"/>
                    </a:cubicBezTo>
                    <a:cubicBezTo>
                      <a:pt x="47" y="79"/>
                      <a:pt x="67" y="79"/>
                      <a:pt x="78" y="87"/>
                    </a:cubicBezTo>
                    <a:cubicBezTo>
                      <a:pt x="85" y="92"/>
                      <a:pt x="88" y="102"/>
                      <a:pt x="86" y="116"/>
                    </a:cubicBezTo>
                    <a:cubicBezTo>
                      <a:pt x="86" y="116"/>
                      <a:pt x="87" y="116"/>
                      <a:pt x="87" y="117"/>
                    </a:cubicBezTo>
                    <a:cubicBezTo>
                      <a:pt x="88" y="117"/>
                      <a:pt x="88" y="117"/>
                      <a:pt x="88" y="117"/>
                    </a:cubicBezTo>
                    <a:cubicBezTo>
                      <a:pt x="88" y="118"/>
                      <a:pt x="88" y="118"/>
                      <a:pt x="88" y="118"/>
                    </a:cubicBezTo>
                    <a:cubicBezTo>
                      <a:pt x="88" y="122"/>
                      <a:pt x="88" y="125"/>
                      <a:pt x="87" y="127"/>
                    </a:cubicBezTo>
                    <a:cubicBezTo>
                      <a:pt x="86" y="130"/>
                      <a:pt x="84" y="131"/>
                      <a:pt x="83" y="132"/>
                    </a:cubicBezTo>
                    <a:cubicBezTo>
                      <a:pt x="81" y="137"/>
                      <a:pt x="79" y="141"/>
                      <a:pt x="76" y="144"/>
                    </a:cubicBezTo>
                    <a:cubicBezTo>
                      <a:pt x="77" y="149"/>
                      <a:pt x="79" y="153"/>
                      <a:pt x="81" y="155"/>
                    </a:cubicBezTo>
                    <a:cubicBezTo>
                      <a:pt x="83" y="156"/>
                      <a:pt x="86" y="157"/>
                      <a:pt x="89" y="156"/>
                    </a:cubicBezTo>
                    <a:cubicBezTo>
                      <a:pt x="92" y="156"/>
                      <a:pt x="96" y="156"/>
                      <a:pt x="100" y="156"/>
                    </a:cubicBezTo>
                    <a:cubicBezTo>
                      <a:pt x="111" y="166"/>
                      <a:pt x="118" y="190"/>
                      <a:pt x="116" y="206"/>
                    </a:cubicBezTo>
                    <a:cubicBezTo>
                      <a:pt x="99" y="218"/>
                      <a:pt x="14" y="219"/>
                      <a:pt x="0" y="206"/>
                    </a:cubicBezTo>
                    <a:cubicBezTo>
                      <a:pt x="1" y="192"/>
                      <a:pt x="3" y="169"/>
                      <a:pt x="17" y="157"/>
                    </a:cubicBezTo>
                    <a:close/>
                    <a:moveTo>
                      <a:pt x="148" y="176"/>
                    </a:moveTo>
                    <a:cubicBezTo>
                      <a:pt x="151" y="176"/>
                      <a:pt x="153" y="176"/>
                      <a:pt x="155" y="176"/>
                    </a:cubicBezTo>
                    <a:cubicBezTo>
                      <a:pt x="157" y="176"/>
                      <a:pt x="158" y="176"/>
                      <a:pt x="159" y="174"/>
                    </a:cubicBezTo>
                    <a:cubicBezTo>
                      <a:pt x="160" y="173"/>
                      <a:pt x="161" y="171"/>
                      <a:pt x="161" y="169"/>
                    </a:cubicBezTo>
                    <a:cubicBezTo>
                      <a:pt x="160" y="168"/>
                      <a:pt x="158" y="165"/>
                      <a:pt x="157" y="163"/>
                    </a:cubicBezTo>
                    <a:cubicBezTo>
                      <a:pt x="157" y="162"/>
                      <a:pt x="156" y="161"/>
                      <a:pt x="155" y="160"/>
                    </a:cubicBezTo>
                    <a:cubicBezTo>
                      <a:pt x="155" y="159"/>
                      <a:pt x="155" y="157"/>
                      <a:pt x="155" y="155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5" y="154"/>
                      <a:pt x="155" y="154"/>
                      <a:pt x="155" y="154"/>
                    </a:cubicBezTo>
                    <a:cubicBezTo>
                      <a:pt x="155" y="154"/>
                      <a:pt x="155" y="154"/>
                      <a:pt x="155" y="154"/>
                    </a:cubicBezTo>
                    <a:cubicBezTo>
                      <a:pt x="154" y="146"/>
                      <a:pt x="155" y="142"/>
                      <a:pt x="159" y="139"/>
                    </a:cubicBezTo>
                    <a:cubicBezTo>
                      <a:pt x="164" y="135"/>
                      <a:pt x="175" y="135"/>
                      <a:pt x="181" y="139"/>
                    </a:cubicBezTo>
                    <a:cubicBezTo>
                      <a:pt x="185" y="142"/>
                      <a:pt x="186" y="147"/>
                      <a:pt x="185" y="154"/>
                    </a:cubicBezTo>
                    <a:cubicBezTo>
                      <a:pt x="185" y="154"/>
                      <a:pt x="185" y="154"/>
                      <a:pt x="186" y="154"/>
                    </a:cubicBezTo>
                    <a:cubicBezTo>
                      <a:pt x="186" y="155"/>
                      <a:pt x="186" y="155"/>
                      <a:pt x="186" y="155"/>
                    </a:cubicBezTo>
                    <a:cubicBezTo>
                      <a:pt x="186" y="155"/>
                      <a:pt x="186" y="155"/>
                      <a:pt x="186" y="155"/>
                    </a:cubicBezTo>
                    <a:cubicBezTo>
                      <a:pt x="186" y="157"/>
                      <a:pt x="186" y="159"/>
                      <a:pt x="185" y="160"/>
                    </a:cubicBezTo>
                    <a:cubicBezTo>
                      <a:pt x="185" y="161"/>
                      <a:pt x="184" y="162"/>
                      <a:pt x="183" y="163"/>
                    </a:cubicBezTo>
                    <a:cubicBezTo>
                      <a:pt x="183" y="165"/>
                      <a:pt x="181" y="167"/>
                      <a:pt x="180" y="169"/>
                    </a:cubicBezTo>
                    <a:cubicBezTo>
                      <a:pt x="180" y="172"/>
                      <a:pt x="181" y="174"/>
                      <a:pt x="182" y="175"/>
                    </a:cubicBezTo>
                    <a:cubicBezTo>
                      <a:pt x="183" y="176"/>
                      <a:pt x="185" y="176"/>
                      <a:pt x="186" y="176"/>
                    </a:cubicBezTo>
                    <a:cubicBezTo>
                      <a:pt x="188" y="176"/>
                      <a:pt x="190" y="176"/>
                      <a:pt x="193" y="176"/>
                    </a:cubicBezTo>
                    <a:cubicBezTo>
                      <a:pt x="194" y="177"/>
                      <a:pt x="196" y="180"/>
                      <a:pt x="197" y="182"/>
                    </a:cubicBezTo>
                    <a:cubicBezTo>
                      <a:pt x="202" y="181"/>
                      <a:pt x="207" y="181"/>
                      <a:pt x="208" y="181"/>
                    </a:cubicBezTo>
                    <a:cubicBezTo>
                      <a:pt x="209" y="179"/>
                      <a:pt x="209" y="177"/>
                      <a:pt x="210" y="175"/>
                    </a:cubicBezTo>
                    <a:cubicBezTo>
                      <a:pt x="207" y="173"/>
                      <a:pt x="204" y="170"/>
                      <a:pt x="203" y="166"/>
                    </a:cubicBezTo>
                    <a:cubicBezTo>
                      <a:pt x="201" y="166"/>
                      <a:pt x="198" y="166"/>
                      <a:pt x="196" y="166"/>
                    </a:cubicBezTo>
                    <a:cubicBezTo>
                      <a:pt x="195" y="155"/>
                      <a:pt x="197" y="138"/>
                      <a:pt x="202" y="134"/>
                    </a:cubicBezTo>
                    <a:cubicBezTo>
                      <a:pt x="209" y="128"/>
                      <a:pt x="226" y="128"/>
                      <a:pt x="233" y="133"/>
                    </a:cubicBezTo>
                    <a:cubicBezTo>
                      <a:pt x="238" y="137"/>
                      <a:pt x="241" y="155"/>
                      <a:pt x="239" y="166"/>
                    </a:cubicBezTo>
                    <a:cubicBezTo>
                      <a:pt x="238" y="166"/>
                      <a:pt x="233" y="166"/>
                      <a:pt x="233" y="166"/>
                    </a:cubicBezTo>
                    <a:cubicBezTo>
                      <a:pt x="231" y="170"/>
                      <a:pt x="229" y="172"/>
                      <a:pt x="225" y="175"/>
                    </a:cubicBezTo>
                    <a:cubicBezTo>
                      <a:pt x="226" y="178"/>
                      <a:pt x="227" y="179"/>
                      <a:pt x="228" y="181"/>
                    </a:cubicBezTo>
                    <a:cubicBezTo>
                      <a:pt x="228" y="181"/>
                      <a:pt x="231" y="181"/>
                      <a:pt x="234" y="182"/>
                    </a:cubicBezTo>
                    <a:cubicBezTo>
                      <a:pt x="235" y="178"/>
                      <a:pt x="237" y="175"/>
                      <a:pt x="240" y="173"/>
                    </a:cubicBezTo>
                    <a:cubicBezTo>
                      <a:pt x="243" y="173"/>
                      <a:pt x="246" y="173"/>
                      <a:pt x="249" y="173"/>
                    </a:cubicBezTo>
                    <a:cubicBezTo>
                      <a:pt x="251" y="173"/>
                      <a:pt x="253" y="172"/>
                      <a:pt x="255" y="171"/>
                    </a:cubicBezTo>
                    <a:cubicBezTo>
                      <a:pt x="256" y="169"/>
                      <a:pt x="257" y="167"/>
                      <a:pt x="257" y="164"/>
                    </a:cubicBezTo>
                    <a:cubicBezTo>
                      <a:pt x="255" y="162"/>
                      <a:pt x="253" y="159"/>
                      <a:pt x="252" y="156"/>
                    </a:cubicBezTo>
                    <a:cubicBezTo>
                      <a:pt x="251" y="155"/>
                      <a:pt x="250" y="154"/>
                      <a:pt x="249" y="152"/>
                    </a:cubicBezTo>
                    <a:cubicBezTo>
                      <a:pt x="249" y="151"/>
                      <a:pt x="248" y="149"/>
                      <a:pt x="248" y="146"/>
                    </a:cubicBezTo>
                    <a:cubicBezTo>
                      <a:pt x="248" y="145"/>
                      <a:pt x="248" y="145"/>
                      <a:pt x="248" y="145"/>
                    </a:cubicBezTo>
                    <a:cubicBezTo>
                      <a:pt x="249" y="145"/>
                      <a:pt x="249" y="145"/>
                      <a:pt x="249" y="145"/>
                    </a:cubicBezTo>
                    <a:cubicBezTo>
                      <a:pt x="249" y="145"/>
                      <a:pt x="249" y="145"/>
                      <a:pt x="250" y="145"/>
                    </a:cubicBezTo>
                    <a:cubicBezTo>
                      <a:pt x="248" y="134"/>
                      <a:pt x="249" y="129"/>
                      <a:pt x="254" y="125"/>
                    </a:cubicBezTo>
                    <a:cubicBezTo>
                      <a:pt x="261" y="119"/>
                      <a:pt x="275" y="119"/>
                      <a:pt x="283" y="124"/>
                    </a:cubicBezTo>
                    <a:cubicBezTo>
                      <a:pt x="288" y="128"/>
                      <a:pt x="289" y="135"/>
                      <a:pt x="288" y="144"/>
                    </a:cubicBezTo>
                    <a:cubicBezTo>
                      <a:pt x="288" y="145"/>
                      <a:pt x="289" y="145"/>
                      <a:pt x="289" y="145"/>
                    </a:cubicBezTo>
                    <a:cubicBezTo>
                      <a:pt x="290" y="145"/>
                      <a:pt x="290" y="145"/>
                      <a:pt x="290" y="145"/>
                    </a:cubicBezTo>
                    <a:cubicBezTo>
                      <a:pt x="290" y="146"/>
                      <a:pt x="290" y="146"/>
                      <a:pt x="290" y="146"/>
                    </a:cubicBezTo>
                    <a:cubicBezTo>
                      <a:pt x="290" y="149"/>
                      <a:pt x="289" y="151"/>
                      <a:pt x="289" y="152"/>
                    </a:cubicBezTo>
                    <a:cubicBezTo>
                      <a:pt x="288" y="154"/>
                      <a:pt x="287" y="155"/>
                      <a:pt x="286" y="156"/>
                    </a:cubicBezTo>
                    <a:cubicBezTo>
                      <a:pt x="285" y="159"/>
                      <a:pt x="283" y="162"/>
                      <a:pt x="281" y="164"/>
                    </a:cubicBezTo>
                    <a:cubicBezTo>
                      <a:pt x="282" y="167"/>
                      <a:pt x="283" y="170"/>
                      <a:pt x="285" y="172"/>
                    </a:cubicBezTo>
                    <a:cubicBezTo>
                      <a:pt x="286" y="172"/>
                      <a:pt x="288" y="173"/>
                      <a:pt x="290" y="172"/>
                    </a:cubicBezTo>
                    <a:cubicBezTo>
                      <a:pt x="293" y="172"/>
                      <a:pt x="295" y="172"/>
                      <a:pt x="298" y="172"/>
                    </a:cubicBezTo>
                    <a:cubicBezTo>
                      <a:pt x="306" y="179"/>
                      <a:pt x="310" y="196"/>
                      <a:pt x="309" y="207"/>
                    </a:cubicBezTo>
                    <a:cubicBezTo>
                      <a:pt x="301" y="216"/>
                      <a:pt x="249" y="219"/>
                      <a:pt x="232" y="210"/>
                    </a:cubicBezTo>
                    <a:cubicBezTo>
                      <a:pt x="218" y="211"/>
                      <a:pt x="201" y="210"/>
                      <a:pt x="190" y="207"/>
                    </a:cubicBezTo>
                    <a:cubicBezTo>
                      <a:pt x="174" y="210"/>
                      <a:pt x="146" y="210"/>
                      <a:pt x="139" y="202"/>
                    </a:cubicBezTo>
                    <a:cubicBezTo>
                      <a:pt x="140" y="195"/>
                      <a:pt x="141" y="182"/>
                      <a:pt x="148" y="176"/>
                    </a:cubicBezTo>
                    <a:close/>
                    <a:moveTo>
                      <a:pt x="147" y="0"/>
                    </a:moveTo>
                    <a:cubicBezTo>
                      <a:pt x="104" y="0"/>
                      <a:pt x="70" y="24"/>
                      <a:pt x="70" y="53"/>
                    </a:cubicBezTo>
                    <a:cubicBezTo>
                      <a:pt x="70" y="74"/>
                      <a:pt x="87" y="92"/>
                      <a:pt x="113" y="100"/>
                    </a:cubicBezTo>
                    <a:cubicBezTo>
                      <a:pt x="105" y="112"/>
                      <a:pt x="105" y="112"/>
                      <a:pt x="105" y="112"/>
                    </a:cubicBezTo>
                    <a:cubicBezTo>
                      <a:pt x="122" y="117"/>
                      <a:pt x="122" y="117"/>
                      <a:pt x="122" y="117"/>
                    </a:cubicBezTo>
                    <a:cubicBezTo>
                      <a:pt x="96" y="133"/>
                      <a:pt x="96" y="133"/>
                      <a:pt x="96" y="133"/>
                    </a:cubicBezTo>
                    <a:cubicBezTo>
                      <a:pt x="139" y="123"/>
                      <a:pt x="139" y="123"/>
                      <a:pt x="139" y="123"/>
                    </a:cubicBezTo>
                    <a:cubicBezTo>
                      <a:pt x="130" y="111"/>
                      <a:pt x="130" y="111"/>
                      <a:pt x="130" y="111"/>
                    </a:cubicBezTo>
                    <a:cubicBezTo>
                      <a:pt x="144" y="105"/>
                      <a:pt x="144" y="105"/>
                      <a:pt x="144" y="105"/>
                    </a:cubicBezTo>
                    <a:cubicBezTo>
                      <a:pt x="145" y="105"/>
                      <a:pt x="146" y="105"/>
                      <a:pt x="147" y="105"/>
                    </a:cubicBezTo>
                    <a:cubicBezTo>
                      <a:pt x="190" y="105"/>
                      <a:pt x="225" y="82"/>
                      <a:pt x="225" y="53"/>
                    </a:cubicBezTo>
                    <a:cubicBezTo>
                      <a:pt x="225" y="24"/>
                      <a:pt x="190" y="0"/>
                      <a:pt x="147" y="0"/>
                    </a:cubicBezTo>
                    <a:close/>
                    <a:moveTo>
                      <a:pt x="57" y="157"/>
                    </a:moveTo>
                    <a:cubicBezTo>
                      <a:pt x="54" y="164"/>
                      <a:pt x="54" y="164"/>
                      <a:pt x="54" y="164"/>
                    </a:cubicBezTo>
                    <a:cubicBezTo>
                      <a:pt x="57" y="166"/>
                      <a:pt x="57" y="166"/>
                      <a:pt x="57" y="166"/>
                    </a:cubicBezTo>
                    <a:cubicBezTo>
                      <a:pt x="49" y="198"/>
                      <a:pt x="49" y="198"/>
                      <a:pt x="49" y="198"/>
                    </a:cubicBezTo>
                    <a:cubicBezTo>
                      <a:pt x="60" y="206"/>
                      <a:pt x="60" y="206"/>
                      <a:pt x="60" y="206"/>
                    </a:cubicBezTo>
                    <a:cubicBezTo>
                      <a:pt x="60" y="207"/>
                      <a:pt x="60" y="207"/>
                      <a:pt x="60" y="207"/>
                    </a:cubicBezTo>
                    <a:cubicBezTo>
                      <a:pt x="60" y="207"/>
                      <a:pt x="60" y="207"/>
                      <a:pt x="60" y="207"/>
                    </a:cubicBezTo>
                    <a:cubicBezTo>
                      <a:pt x="61" y="207"/>
                      <a:pt x="61" y="207"/>
                      <a:pt x="61" y="207"/>
                    </a:cubicBezTo>
                    <a:cubicBezTo>
                      <a:pt x="61" y="206"/>
                      <a:pt x="61" y="206"/>
                      <a:pt x="61" y="206"/>
                    </a:cubicBezTo>
                    <a:cubicBezTo>
                      <a:pt x="72" y="198"/>
                      <a:pt x="72" y="198"/>
                      <a:pt x="72" y="198"/>
                    </a:cubicBezTo>
                    <a:cubicBezTo>
                      <a:pt x="63" y="166"/>
                      <a:pt x="63" y="166"/>
                      <a:pt x="63" y="166"/>
                    </a:cubicBezTo>
                    <a:cubicBezTo>
                      <a:pt x="67" y="164"/>
                      <a:pt x="67" y="164"/>
                      <a:pt x="67" y="164"/>
                    </a:cubicBezTo>
                    <a:cubicBezTo>
                      <a:pt x="64" y="157"/>
                      <a:pt x="64" y="157"/>
                      <a:pt x="64" y="157"/>
                    </a:cubicBezTo>
                    <a:cubicBezTo>
                      <a:pt x="60" y="157"/>
                      <a:pt x="60" y="157"/>
                      <a:pt x="60" y="157"/>
                    </a:cubicBezTo>
                    <a:lnTo>
                      <a:pt x="57" y="157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Freeform 151"/>
              <p:cNvSpPr>
                <a:spLocks noEditPoints="1"/>
              </p:cNvSpPr>
              <p:nvPr/>
            </p:nvSpPr>
            <p:spPr bwMode="auto">
              <a:xfrm>
                <a:off x="4439" y="8688"/>
                <a:ext cx="1175" cy="958"/>
              </a:xfrm>
              <a:custGeom>
                <a:avLst/>
                <a:gdLst>
                  <a:gd name="T0" fmla="*/ 69 w 293"/>
                  <a:gd name="T1" fmla="*/ 166 h 239"/>
                  <a:gd name="T2" fmla="*/ 102 w 293"/>
                  <a:gd name="T3" fmla="*/ 183 h 239"/>
                  <a:gd name="T4" fmla="*/ 1 w 293"/>
                  <a:gd name="T5" fmla="*/ 221 h 239"/>
                  <a:gd name="T6" fmla="*/ 38 w 293"/>
                  <a:gd name="T7" fmla="*/ 177 h 239"/>
                  <a:gd name="T8" fmla="*/ 29 w 293"/>
                  <a:gd name="T9" fmla="*/ 151 h 239"/>
                  <a:gd name="T10" fmla="*/ 27 w 293"/>
                  <a:gd name="T11" fmla="*/ 94 h 239"/>
                  <a:gd name="T12" fmla="*/ 94 w 293"/>
                  <a:gd name="T13" fmla="*/ 150 h 239"/>
                  <a:gd name="T14" fmla="*/ 183 w 293"/>
                  <a:gd name="T15" fmla="*/ 85 h 239"/>
                  <a:gd name="T16" fmla="*/ 206 w 293"/>
                  <a:gd name="T17" fmla="*/ 81 h 239"/>
                  <a:gd name="T18" fmla="*/ 202 w 293"/>
                  <a:gd name="T19" fmla="*/ 58 h 239"/>
                  <a:gd name="T20" fmla="*/ 196 w 293"/>
                  <a:gd name="T21" fmla="*/ 43 h 239"/>
                  <a:gd name="T22" fmla="*/ 197 w 293"/>
                  <a:gd name="T23" fmla="*/ 41 h 239"/>
                  <a:gd name="T24" fmla="*/ 205 w 293"/>
                  <a:gd name="T25" fmla="*/ 10 h 239"/>
                  <a:gd name="T26" fmla="*/ 258 w 293"/>
                  <a:gd name="T27" fmla="*/ 40 h 239"/>
                  <a:gd name="T28" fmla="*/ 260 w 293"/>
                  <a:gd name="T29" fmla="*/ 41 h 239"/>
                  <a:gd name="T30" fmla="*/ 259 w 293"/>
                  <a:gd name="T31" fmla="*/ 53 h 239"/>
                  <a:gd name="T32" fmla="*/ 248 w 293"/>
                  <a:gd name="T33" fmla="*/ 70 h 239"/>
                  <a:gd name="T34" fmla="*/ 261 w 293"/>
                  <a:gd name="T35" fmla="*/ 84 h 239"/>
                  <a:gd name="T36" fmla="*/ 291 w 293"/>
                  <a:gd name="T37" fmla="*/ 138 h 239"/>
                  <a:gd name="T38" fmla="*/ 183 w 293"/>
                  <a:gd name="T39" fmla="*/ 85 h 239"/>
                  <a:gd name="T40" fmla="*/ 223 w 293"/>
                  <a:gd name="T41" fmla="*/ 92 h 239"/>
                  <a:gd name="T42" fmla="*/ 218 w 293"/>
                  <a:gd name="T43" fmla="*/ 129 h 239"/>
                  <a:gd name="T44" fmla="*/ 230 w 293"/>
                  <a:gd name="T45" fmla="*/ 139 h 239"/>
                  <a:gd name="T46" fmla="*/ 231 w 293"/>
                  <a:gd name="T47" fmla="*/ 139 h 239"/>
                  <a:gd name="T48" fmla="*/ 243 w 293"/>
                  <a:gd name="T49" fmla="*/ 129 h 239"/>
                  <a:gd name="T50" fmla="*/ 237 w 293"/>
                  <a:gd name="T51" fmla="*/ 92 h 239"/>
                  <a:gd name="T52" fmla="*/ 230 w 293"/>
                  <a:gd name="T53" fmla="*/ 85 h 239"/>
                  <a:gd name="T54" fmla="*/ 142 w 293"/>
                  <a:gd name="T55" fmla="*/ 239 h 239"/>
                  <a:gd name="T56" fmla="*/ 186 w 293"/>
                  <a:gd name="T57" fmla="*/ 173 h 239"/>
                  <a:gd name="T58" fmla="*/ 230 w 293"/>
                  <a:gd name="T59" fmla="*/ 177 h 239"/>
                  <a:gd name="T60" fmla="*/ 246 w 293"/>
                  <a:gd name="T61" fmla="*/ 167 h 239"/>
                  <a:gd name="T62" fmla="*/ 154 w 293"/>
                  <a:gd name="T63" fmla="*/ 222 h 239"/>
                  <a:gd name="T64" fmla="*/ 152 w 293"/>
                  <a:gd name="T65" fmla="*/ 1 h 239"/>
                  <a:gd name="T66" fmla="*/ 59 w 293"/>
                  <a:gd name="T67" fmla="*/ 39 h 239"/>
                  <a:gd name="T68" fmla="*/ 58 w 293"/>
                  <a:gd name="T69" fmla="*/ 76 h 239"/>
                  <a:gd name="T70" fmla="*/ 121 w 293"/>
                  <a:gd name="T71" fmla="*/ 48 h 239"/>
                  <a:gd name="T72" fmla="*/ 174 w 293"/>
                  <a:gd name="T73" fmla="*/ 61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93" h="239">
                    <a:moveTo>
                      <a:pt x="82" y="151"/>
                    </a:moveTo>
                    <a:cubicBezTo>
                      <a:pt x="79" y="157"/>
                      <a:pt x="75" y="162"/>
                      <a:pt x="69" y="166"/>
                    </a:cubicBezTo>
                    <a:cubicBezTo>
                      <a:pt x="71" y="172"/>
                      <a:pt x="71" y="174"/>
                      <a:pt x="73" y="177"/>
                    </a:cubicBezTo>
                    <a:cubicBezTo>
                      <a:pt x="76" y="178"/>
                      <a:pt x="101" y="179"/>
                      <a:pt x="102" y="183"/>
                    </a:cubicBezTo>
                    <a:cubicBezTo>
                      <a:pt x="111" y="193"/>
                      <a:pt x="111" y="211"/>
                      <a:pt x="110" y="221"/>
                    </a:cubicBezTo>
                    <a:cubicBezTo>
                      <a:pt x="84" y="232"/>
                      <a:pt x="27" y="232"/>
                      <a:pt x="1" y="221"/>
                    </a:cubicBezTo>
                    <a:cubicBezTo>
                      <a:pt x="0" y="211"/>
                      <a:pt x="0" y="193"/>
                      <a:pt x="9" y="183"/>
                    </a:cubicBezTo>
                    <a:cubicBezTo>
                      <a:pt x="11" y="179"/>
                      <a:pt x="35" y="178"/>
                      <a:pt x="38" y="177"/>
                    </a:cubicBezTo>
                    <a:cubicBezTo>
                      <a:pt x="39" y="174"/>
                      <a:pt x="40" y="170"/>
                      <a:pt x="41" y="166"/>
                    </a:cubicBezTo>
                    <a:cubicBezTo>
                      <a:pt x="36" y="162"/>
                      <a:pt x="32" y="157"/>
                      <a:pt x="29" y="151"/>
                    </a:cubicBezTo>
                    <a:cubicBezTo>
                      <a:pt x="27" y="151"/>
                      <a:pt x="20" y="151"/>
                      <a:pt x="18" y="151"/>
                    </a:cubicBezTo>
                    <a:cubicBezTo>
                      <a:pt x="14" y="130"/>
                      <a:pt x="19" y="101"/>
                      <a:pt x="27" y="94"/>
                    </a:cubicBezTo>
                    <a:cubicBezTo>
                      <a:pt x="40" y="84"/>
                      <a:pt x="69" y="83"/>
                      <a:pt x="82" y="92"/>
                    </a:cubicBezTo>
                    <a:cubicBezTo>
                      <a:pt x="91" y="99"/>
                      <a:pt x="97" y="131"/>
                      <a:pt x="94" y="150"/>
                    </a:cubicBezTo>
                    <a:cubicBezTo>
                      <a:pt x="92" y="151"/>
                      <a:pt x="83" y="150"/>
                      <a:pt x="82" y="151"/>
                    </a:cubicBezTo>
                    <a:close/>
                    <a:moveTo>
                      <a:pt x="183" y="85"/>
                    </a:moveTo>
                    <a:cubicBezTo>
                      <a:pt x="188" y="85"/>
                      <a:pt x="193" y="85"/>
                      <a:pt x="197" y="85"/>
                    </a:cubicBezTo>
                    <a:cubicBezTo>
                      <a:pt x="201" y="85"/>
                      <a:pt x="204" y="84"/>
                      <a:pt x="206" y="81"/>
                    </a:cubicBezTo>
                    <a:cubicBezTo>
                      <a:pt x="208" y="79"/>
                      <a:pt x="209" y="75"/>
                      <a:pt x="210" y="71"/>
                    </a:cubicBezTo>
                    <a:cubicBezTo>
                      <a:pt x="206" y="68"/>
                      <a:pt x="204" y="63"/>
                      <a:pt x="202" y="58"/>
                    </a:cubicBezTo>
                    <a:cubicBezTo>
                      <a:pt x="200" y="57"/>
                      <a:pt x="199" y="55"/>
                      <a:pt x="198" y="53"/>
                    </a:cubicBezTo>
                    <a:cubicBezTo>
                      <a:pt x="197" y="50"/>
                      <a:pt x="196" y="47"/>
                      <a:pt x="196" y="43"/>
                    </a:cubicBezTo>
                    <a:cubicBezTo>
                      <a:pt x="196" y="41"/>
                      <a:pt x="196" y="41"/>
                      <a:pt x="196" y="41"/>
                    </a:cubicBezTo>
                    <a:cubicBezTo>
                      <a:pt x="197" y="41"/>
                      <a:pt x="197" y="41"/>
                      <a:pt x="197" y="41"/>
                    </a:cubicBezTo>
                    <a:cubicBezTo>
                      <a:pt x="197" y="41"/>
                      <a:pt x="198" y="41"/>
                      <a:pt x="198" y="40"/>
                    </a:cubicBezTo>
                    <a:cubicBezTo>
                      <a:pt x="196" y="24"/>
                      <a:pt x="197" y="16"/>
                      <a:pt x="205" y="10"/>
                    </a:cubicBezTo>
                    <a:cubicBezTo>
                      <a:pt x="216" y="0"/>
                      <a:pt x="238" y="0"/>
                      <a:pt x="250" y="9"/>
                    </a:cubicBezTo>
                    <a:cubicBezTo>
                      <a:pt x="257" y="14"/>
                      <a:pt x="260" y="25"/>
                      <a:pt x="258" y="40"/>
                    </a:cubicBezTo>
                    <a:cubicBezTo>
                      <a:pt x="259" y="40"/>
                      <a:pt x="259" y="41"/>
                      <a:pt x="259" y="41"/>
                    </a:cubicBezTo>
                    <a:cubicBezTo>
                      <a:pt x="260" y="41"/>
                      <a:pt x="260" y="41"/>
                      <a:pt x="260" y="41"/>
                    </a:cubicBezTo>
                    <a:cubicBezTo>
                      <a:pt x="260" y="43"/>
                      <a:pt x="260" y="43"/>
                      <a:pt x="260" y="43"/>
                    </a:cubicBezTo>
                    <a:cubicBezTo>
                      <a:pt x="260" y="47"/>
                      <a:pt x="260" y="50"/>
                      <a:pt x="259" y="53"/>
                    </a:cubicBezTo>
                    <a:cubicBezTo>
                      <a:pt x="258" y="55"/>
                      <a:pt x="257" y="57"/>
                      <a:pt x="255" y="58"/>
                    </a:cubicBezTo>
                    <a:cubicBezTo>
                      <a:pt x="253" y="63"/>
                      <a:pt x="251" y="67"/>
                      <a:pt x="248" y="70"/>
                    </a:cubicBezTo>
                    <a:cubicBezTo>
                      <a:pt x="249" y="76"/>
                      <a:pt x="250" y="80"/>
                      <a:pt x="253" y="83"/>
                    </a:cubicBezTo>
                    <a:cubicBezTo>
                      <a:pt x="255" y="84"/>
                      <a:pt x="258" y="84"/>
                      <a:pt x="261" y="84"/>
                    </a:cubicBezTo>
                    <a:cubicBezTo>
                      <a:pt x="265" y="84"/>
                      <a:pt x="269" y="84"/>
                      <a:pt x="274" y="84"/>
                    </a:cubicBezTo>
                    <a:cubicBezTo>
                      <a:pt x="285" y="95"/>
                      <a:pt x="293" y="121"/>
                      <a:pt x="291" y="138"/>
                    </a:cubicBezTo>
                    <a:cubicBezTo>
                      <a:pt x="272" y="151"/>
                      <a:pt x="180" y="152"/>
                      <a:pt x="165" y="138"/>
                    </a:cubicBezTo>
                    <a:cubicBezTo>
                      <a:pt x="166" y="123"/>
                      <a:pt x="168" y="97"/>
                      <a:pt x="183" y="85"/>
                    </a:cubicBezTo>
                    <a:close/>
                    <a:moveTo>
                      <a:pt x="226" y="85"/>
                    </a:moveTo>
                    <a:cubicBezTo>
                      <a:pt x="223" y="92"/>
                      <a:pt x="223" y="92"/>
                      <a:pt x="223" y="92"/>
                    </a:cubicBezTo>
                    <a:cubicBezTo>
                      <a:pt x="227" y="95"/>
                      <a:pt x="227" y="95"/>
                      <a:pt x="227" y="95"/>
                    </a:cubicBezTo>
                    <a:cubicBezTo>
                      <a:pt x="218" y="129"/>
                      <a:pt x="218" y="129"/>
                      <a:pt x="218" y="129"/>
                    </a:cubicBezTo>
                    <a:cubicBezTo>
                      <a:pt x="230" y="138"/>
                      <a:pt x="230" y="138"/>
                      <a:pt x="230" y="138"/>
                    </a:cubicBezTo>
                    <a:cubicBezTo>
                      <a:pt x="230" y="139"/>
                      <a:pt x="230" y="139"/>
                      <a:pt x="230" y="139"/>
                    </a:cubicBezTo>
                    <a:cubicBezTo>
                      <a:pt x="230" y="139"/>
                      <a:pt x="230" y="139"/>
                      <a:pt x="230" y="139"/>
                    </a:cubicBezTo>
                    <a:cubicBezTo>
                      <a:pt x="231" y="139"/>
                      <a:pt x="231" y="139"/>
                      <a:pt x="231" y="139"/>
                    </a:cubicBezTo>
                    <a:cubicBezTo>
                      <a:pt x="231" y="138"/>
                      <a:pt x="231" y="138"/>
                      <a:pt x="231" y="138"/>
                    </a:cubicBezTo>
                    <a:cubicBezTo>
                      <a:pt x="243" y="129"/>
                      <a:pt x="243" y="129"/>
                      <a:pt x="243" y="129"/>
                    </a:cubicBezTo>
                    <a:cubicBezTo>
                      <a:pt x="234" y="95"/>
                      <a:pt x="234" y="95"/>
                      <a:pt x="234" y="95"/>
                    </a:cubicBezTo>
                    <a:cubicBezTo>
                      <a:pt x="237" y="92"/>
                      <a:pt x="237" y="92"/>
                      <a:pt x="237" y="92"/>
                    </a:cubicBezTo>
                    <a:cubicBezTo>
                      <a:pt x="234" y="85"/>
                      <a:pt x="234" y="85"/>
                      <a:pt x="234" y="85"/>
                    </a:cubicBezTo>
                    <a:cubicBezTo>
                      <a:pt x="230" y="85"/>
                      <a:pt x="230" y="85"/>
                      <a:pt x="230" y="85"/>
                    </a:cubicBezTo>
                    <a:cubicBezTo>
                      <a:pt x="226" y="85"/>
                      <a:pt x="226" y="85"/>
                      <a:pt x="226" y="85"/>
                    </a:cubicBezTo>
                    <a:close/>
                    <a:moveTo>
                      <a:pt x="142" y="239"/>
                    </a:moveTo>
                    <a:cubicBezTo>
                      <a:pt x="120" y="180"/>
                      <a:pt x="120" y="180"/>
                      <a:pt x="120" y="180"/>
                    </a:cubicBezTo>
                    <a:cubicBezTo>
                      <a:pt x="186" y="173"/>
                      <a:pt x="186" y="173"/>
                      <a:pt x="186" y="173"/>
                    </a:cubicBezTo>
                    <a:cubicBezTo>
                      <a:pt x="173" y="193"/>
                      <a:pt x="173" y="193"/>
                      <a:pt x="173" y="193"/>
                    </a:cubicBezTo>
                    <a:cubicBezTo>
                      <a:pt x="193" y="203"/>
                      <a:pt x="218" y="196"/>
                      <a:pt x="230" y="177"/>
                    </a:cubicBezTo>
                    <a:cubicBezTo>
                      <a:pt x="233" y="173"/>
                      <a:pt x="235" y="169"/>
                      <a:pt x="236" y="164"/>
                    </a:cubicBezTo>
                    <a:cubicBezTo>
                      <a:pt x="246" y="167"/>
                      <a:pt x="246" y="167"/>
                      <a:pt x="246" y="167"/>
                    </a:cubicBezTo>
                    <a:cubicBezTo>
                      <a:pt x="246" y="178"/>
                      <a:pt x="242" y="191"/>
                      <a:pt x="235" y="201"/>
                    </a:cubicBezTo>
                    <a:cubicBezTo>
                      <a:pt x="217" y="229"/>
                      <a:pt x="182" y="237"/>
                      <a:pt x="154" y="222"/>
                    </a:cubicBezTo>
                    <a:cubicBezTo>
                      <a:pt x="142" y="239"/>
                      <a:pt x="142" y="239"/>
                      <a:pt x="142" y="239"/>
                    </a:cubicBezTo>
                    <a:close/>
                    <a:moveTo>
                      <a:pt x="152" y="1"/>
                    </a:moveTo>
                    <a:cubicBezTo>
                      <a:pt x="140" y="18"/>
                      <a:pt x="140" y="18"/>
                      <a:pt x="140" y="18"/>
                    </a:cubicBezTo>
                    <a:cubicBezTo>
                      <a:pt x="112" y="3"/>
                      <a:pt x="77" y="12"/>
                      <a:pt x="59" y="39"/>
                    </a:cubicBezTo>
                    <a:cubicBezTo>
                      <a:pt x="52" y="50"/>
                      <a:pt x="48" y="62"/>
                      <a:pt x="48" y="74"/>
                    </a:cubicBezTo>
                    <a:cubicBezTo>
                      <a:pt x="58" y="76"/>
                      <a:pt x="58" y="76"/>
                      <a:pt x="58" y="76"/>
                    </a:cubicBezTo>
                    <a:cubicBezTo>
                      <a:pt x="59" y="72"/>
                      <a:pt x="61" y="67"/>
                      <a:pt x="64" y="63"/>
                    </a:cubicBezTo>
                    <a:cubicBezTo>
                      <a:pt x="76" y="44"/>
                      <a:pt x="101" y="38"/>
                      <a:pt x="121" y="48"/>
                    </a:cubicBezTo>
                    <a:cubicBezTo>
                      <a:pt x="108" y="68"/>
                      <a:pt x="108" y="68"/>
                      <a:pt x="108" y="68"/>
                    </a:cubicBezTo>
                    <a:cubicBezTo>
                      <a:pt x="174" y="61"/>
                      <a:pt x="174" y="61"/>
                      <a:pt x="174" y="61"/>
                    </a:cubicBezTo>
                    <a:lnTo>
                      <a:pt x="152" y="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40" name="组合 39"/>
          <p:cNvGrpSpPr/>
          <p:nvPr/>
        </p:nvGrpSpPr>
        <p:grpSpPr>
          <a:xfrm>
            <a:off x="-6350" y="6604635"/>
            <a:ext cx="3266440" cy="485140"/>
            <a:chOff x="-10" y="10601"/>
            <a:chExt cx="5144" cy="764"/>
          </a:xfrm>
        </p:grpSpPr>
        <p:sp>
          <p:nvSpPr>
            <p:cNvPr id="37" name="五边形 36"/>
            <p:cNvSpPr/>
            <p:nvPr/>
          </p:nvSpPr>
          <p:spPr>
            <a:xfrm>
              <a:off x="-10" y="10601"/>
              <a:ext cx="5078" cy="765"/>
            </a:xfrm>
            <a:prstGeom prst="homePlate">
              <a:avLst/>
            </a:prstGeom>
            <a:solidFill>
              <a:srgbClr val="A2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276" y="10669"/>
              <a:ext cx="485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chemeClr val="bg1"/>
                  </a:solidFill>
                  <a:latin typeface="方正黑体_GBK" panose="03000509000000000000" charset="-122"/>
                  <a:ea typeface="方正黑体_GBK" panose="03000509000000000000" charset="-122"/>
                </a:rPr>
                <a:t>主动公开政府信息情况</a:t>
              </a:r>
              <a:endParaRPr lang="zh-CN" altLang="en-US" sz="2000" b="1">
                <a:solidFill>
                  <a:schemeClr val="bg1"/>
                </a:solidFill>
                <a:latin typeface="方正黑体_GBK" panose="03000509000000000000" charset="-122"/>
                <a:ea typeface="方正黑体_GBK" panose="03000509000000000000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758825" y="7242810"/>
            <a:ext cx="5363210" cy="1504950"/>
            <a:chOff x="1271" y="11586"/>
            <a:chExt cx="8446" cy="2370"/>
          </a:xfrm>
        </p:grpSpPr>
        <p:sp>
          <p:nvSpPr>
            <p:cNvPr id="39" name="任意多边形 11"/>
            <p:cNvSpPr/>
            <p:nvPr/>
          </p:nvSpPr>
          <p:spPr bwMode="auto">
            <a:xfrm>
              <a:off x="1271" y="11586"/>
              <a:ext cx="8446" cy="2370"/>
            </a:xfrm>
            <a:custGeom>
              <a:avLst/>
              <a:gdLst>
                <a:gd name="connsiteX0" fmla="*/ 0 w 8236"/>
                <a:gd name="connsiteY0" fmla="*/ 340 h 2370"/>
                <a:gd name="connsiteX1" fmla="*/ 8236 w 8236"/>
                <a:gd name="connsiteY1" fmla="*/ 0 h 2370"/>
                <a:gd name="connsiteX2" fmla="*/ 7691 w 8236"/>
                <a:gd name="connsiteY2" fmla="*/ 2370 h 2370"/>
                <a:gd name="connsiteX3" fmla="*/ 206 w 8236"/>
                <a:gd name="connsiteY3" fmla="*/ 2370 h 2370"/>
                <a:gd name="connsiteX4" fmla="*/ 0 w 8236"/>
                <a:gd name="connsiteY4" fmla="*/ 340 h 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0" t="0" r="r" b="b"/>
              <a:pathLst>
                <a:path w="8236" h="2370">
                  <a:moveTo>
                    <a:pt x="0" y="340"/>
                  </a:moveTo>
                  <a:lnTo>
                    <a:pt x="8236" y="0"/>
                  </a:lnTo>
                  <a:lnTo>
                    <a:pt x="7691" y="2370"/>
                  </a:lnTo>
                  <a:lnTo>
                    <a:pt x="206" y="2370"/>
                  </a:lnTo>
                  <a:lnTo>
                    <a:pt x="0" y="340"/>
                  </a:lnTo>
                  <a:close/>
                </a:path>
              </a:pathLst>
            </a:custGeom>
            <a:solidFill>
              <a:srgbClr val="5B9BD5">
                <a:alpha val="6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anchor="ctr">
              <a:normAutofit/>
            </a:bodyPr>
            <a:lstStyle/>
            <a:p>
              <a:endParaRPr lang="zh-CN" altLang="en-US"/>
            </a:p>
          </p:txBody>
        </p:sp>
        <p:sp>
          <p:nvSpPr>
            <p:cNvPr id="100" name="文本框 99"/>
            <p:cNvSpPr txBox="1"/>
            <p:nvPr/>
          </p:nvSpPr>
          <p:spPr>
            <a:xfrm>
              <a:off x="1389" y="12014"/>
              <a:ext cx="8000" cy="169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indent="406400"/>
              <a:r>
                <a:rPr sz="1600" b="0" dirty="0">
                  <a:solidFill>
                    <a:schemeClr val="bg1"/>
                  </a:solidFill>
                  <a:latin typeface="方正琥珀_GBK" panose="03000509000000000000" charset="-122"/>
                  <a:ea typeface="方正琥珀_GBK" panose="03000509000000000000" charset="-122"/>
                </a:rPr>
                <a:t>2017年度，通过政府网站和金坛区旅游局网站主动公开政府信息24条，其中，规划计划9条，业务工作11条，其他4条。召开政府信息公开工作会议或专题会议2次。</a:t>
              </a:r>
              <a:endParaRPr sz="1600" b="0" dirty="0">
                <a:solidFill>
                  <a:schemeClr val="bg1"/>
                </a:solidFill>
                <a:latin typeface="方正琥珀_GBK" panose="03000509000000000000" charset="-122"/>
                <a:ea typeface="方正琥珀_GBK" panose="03000509000000000000" charset="-122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1042670" y="9036050"/>
            <a:ext cx="4779645" cy="592455"/>
            <a:chOff x="1642" y="8710"/>
            <a:chExt cx="7527" cy="933"/>
          </a:xfrm>
        </p:grpSpPr>
        <p:sp>
          <p:nvSpPr>
            <p:cNvPr id="67" name="任意多边形 66"/>
            <p:cNvSpPr/>
            <p:nvPr/>
          </p:nvSpPr>
          <p:spPr>
            <a:xfrm>
              <a:off x="2401" y="8710"/>
              <a:ext cx="6000" cy="933"/>
            </a:xfrm>
            <a:custGeom>
              <a:avLst/>
              <a:gdLst>
                <a:gd name="connsiteX0" fmla="*/ 599 w 6000"/>
                <a:gd name="connsiteY0" fmla="*/ 0 h 1018"/>
                <a:gd name="connsiteX1" fmla="*/ 5360 w 6000"/>
                <a:gd name="connsiteY1" fmla="*/ 0 h 1018"/>
                <a:gd name="connsiteX2" fmla="*/ 6000 w 6000"/>
                <a:gd name="connsiteY2" fmla="*/ 497 h 1018"/>
                <a:gd name="connsiteX3" fmla="*/ 5360 w 6000"/>
                <a:gd name="connsiteY3" fmla="*/ 1018 h 1018"/>
                <a:gd name="connsiteX4" fmla="*/ 599 w 6000"/>
                <a:gd name="connsiteY4" fmla="*/ 1018 h 1018"/>
                <a:gd name="connsiteX5" fmla="*/ 0 w 6000"/>
                <a:gd name="connsiteY5" fmla="*/ 475 h 1018"/>
                <a:gd name="connsiteX6" fmla="*/ 599 w 6000"/>
                <a:gd name="connsiteY6" fmla="*/ 0 h 1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0" h="1018">
                  <a:moveTo>
                    <a:pt x="599" y="0"/>
                  </a:moveTo>
                  <a:lnTo>
                    <a:pt x="5360" y="0"/>
                  </a:lnTo>
                  <a:cubicBezTo>
                    <a:pt x="5983" y="0"/>
                    <a:pt x="6000" y="216"/>
                    <a:pt x="6000" y="497"/>
                  </a:cubicBezTo>
                  <a:cubicBezTo>
                    <a:pt x="6000" y="778"/>
                    <a:pt x="5983" y="1018"/>
                    <a:pt x="5360" y="1018"/>
                  </a:cubicBezTo>
                  <a:lnTo>
                    <a:pt x="599" y="1018"/>
                  </a:lnTo>
                  <a:cubicBezTo>
                    <a:pt x="-24" y="1018"/>
                    <a:pt x="0" y="756"/>
                    <a:pt x="0" y="475"/>
                  </a:cubicBezTo>
                  <a:cubicBezTo>
                    <a:pt x="0" y="194"/>
                    <a:pt x="-24" y="0"/>
                    <a:pt x="599" y="0"/>
                  </a:cubicBezTo>
                  <a:close/>
                </a:path>
              </a:pathLst>
            </a:custGeom>
            <a:noFill/>
            <a:ln w="9525">
              <a:solidFill>
                <a:srgbClr val="00B0F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0" name="组合 69"/>
            <p:cNvGrpSpPr/>
            <p:nvPr/>
          </p:nvGrpSpPr>
          <p:grpSpPr>
            <a:xfrm>
              <a:off x="1642" y="8844"/>
              <a:ext cx="7527" cy="580"/>
              <a:chOff x="1642" y="8844"/>
              <a:chExt cx="7527" cy="580"/>
            </a:xfrm>
          </p:grpSpPr>
          <p:grpSp>
            <p:nvGrpSpPr>
              <p:cNvPr id="71" name="组合 70"/>
              <p:cNvGrpSpPr/>
              <p:nvPr/>
            </p:nvGrpSpPr>
            <p:grpSpPr>
              <a:xfrm>
                <a:off x="1642" y="9117"/>
                <a:ext cx="1041" cy="120"/>
                <a:chOff x="1551" y="9117"/>
                <a:chExt cx="1041" cy="120"/>
              </a:xfrm>
            </p:grpSpPr>
            <p:cxnSp>
              <p:nvCxnSpPr>
                <p:cNvPr id="72" name="直接连接符 71"/>
                <p:cNvCxnSpPr/>
                <p:nvPr/>
              </p:nvCxnSpPr>
              <p:spPr>
                <a:xfrm>
                  <a:off x="2110" y="9177"/>
                  <a:ext cx="483" cy="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" name="正圆"/>
                <p:cNvSpPr/>
                <p:nvPr/>
              </p:nvSpPr>
              <p:spPr>
                <a:xfrm flipH="1">
                  <a:off x="1929" y="9117"/>
                  <a:ext cx="120" cy="120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scene3d>
                    <a:camera prst="orthographicFront"/>
                    <a:lightRig rig="threePt" dir="t"/>
                  </a:scene3d>
                  <a:sp3d>
                    <a:contourClr>
                      <a:srgbClr val="FFFFFF"/>
                    </a:contourClr>
                  </a:sp3d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</a:endParaRPr>
                </a:p>
              </p:txBody>
            </p:sp>
            <p:cxnSp>
              <p:nvCxnSpPr>
                <p:cNvPr id="74" name="直接连接符 73"/>
                <p:cNvCxnSpPr/>
                <p:nvPr/>
              </p:nvCxnSpPr>
              <p:spPr>
                <a:xfrm>
                  <a:off x="1551" y="9178"/>
                  <a:ext cx="294" cy="6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6" name="组合 75"/>
              <p:cNvGrpSpPr/>
              <p:nvPr/>
            </p:nvGrpSpPr>
            <p:grpSpPr>
              <a:xfrm rot="10800000">
                <a:off x="8127" y="9118"/>
                <a:ext cx="1042" cy="120"/>
                <a:chOff x="1551" y="9117"/>
                <a:chExt cx="1042" cy="120"/>
              </a:xfrm>
            </p:grpSpPr>
            <p:cxnSp>
              <p:nvCxnSpPr>
                <p:cNvPr id="77" name="直接连接符 76"/>
                <p:cNvCxnSpPr/>
                <p:nvPr/>
              </p:nvCxnSpPr>
              <p:spPr>
                <a:xfrm>
                  <a:off x="2110" y="9177"/>
                  <a:ext cx="483" cy="0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8" name="正圆"/>
                <p:cNvSpPr/>
                <p:nvPr/>
              </p:nvSpPr>
              <p:spPr>
                <a:xfrm flipH="1">
                  <a:off x="1929" y="9117"/>
                  <a:ext cx="120" cy="120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>
                  <a:scene3d>
                    <a:camera prst="orthographicFront"/>
                    <a:lightRig rig="threePt" dir="t"/>
                  </a:scene3d>
                  <a:sp3d>
                    <a:contourClr>
                      <a:srgbClr val="FFFFFF"/>
                    </a:contourClr>
                  </a:sp3d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>
                    <a:solidFill>
                      <a:srgbClr val="FFFFFF"/>
                    </a:solidFill>
                  </a:endParaRPr>
                </a:p>
              </p:txBody>
            </p:sp>
            <p:cxnSp>
              <p:nvCxnSpPr>
                <p:cNvPr id="82" name="直接连接符 81"/>
                <p:cNvCxnSpPr/>
                <p:nvPr/>
              </p:nvCxnSpPr>
              <p:spPr>
                <a:xfrm>
                  <a:off x="1551" y="9178"/>
                  <a:ext cx="294" cy="6"/>
                </a:xfrm>
                <a:prstGeom prst="line">
                  <a:avLst/>
                </a:prstGeom>
                <a:ln w="190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3" name="文本框 82"/>
              <p:cNvSpPr txBox="1"/>
              <p:nvPr/>
            </p:nvSpPr>
            <p:spPr>
              <a:xfrm>
                <a:off x="3807" y="8844"/>
                <a:ext cx="3566" cy="5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l" fontAlgn="auto">
                  <a:lnSpc>
                    <a:spcPct val="150000"/>
                  </a:lnSpc>
                </a:pPr>
                <a:r>
                  <a:rPr lang="zh-CN" altLang="en-US" sz="1200" dirty="0">
                    <a:solidFill>
                      <a:srgbClr val="00B0F0"/>
                    </a:solidFill>
                    <a:latin typeface="方正琥珀_GBK" panose="03000509000000000000" charset="-122"/>
                    <a:ea typeface="方正琥珀_GBK" panose="03000509000000000000" charset="-122"/>
                  </a:rPr>
                  <a:t>主动公开促进经济发展信息</a:t>
                </a:r>
                <a:endParaRPr lang="zh-CN" altLang="en-US" sz="1200" dirty="0">
                  <a:solidFill>
                    <a:srgbClr val="00B0F0"/>
                  </a:solidFill>
                  <a:latin typeface="方正琥珀_GBK" panose="03000509000000000000" charset="-122"/>
                  <a:ea typeface="方正琥珀_GBK" panose="03000509000000000000" charset="-12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14605" y="285115"/>
            <a:ext cx="4551680" cy="485140"/>
            <a:chOff x="-23" y="449"/>
            <a:chExt cx="7168" cy="764"/>
          </a:xfrm>
        </p:grpSpPr>
        <p:sp>
          <p:nvSpPr>
            <p:cNvPr id="24" name="五边形 23"/>
            <p:cNvSpPr/>
            <p:nvPr/>
          </p:nvSpPr>
          <p:spPr>
            <a:xfrm>
              <a:off x="-23" y="449"/>
              <a:ext cx="7168" cy="765"/>
            </a:xfrm>
            <a:prstGeom prst="homePlate">
              <a:avLst/>
            </a:prstGeom>
            <a:solidFill>
              <a:srgbClr val="A2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63" y="517"/>
              <a:ext cx="6505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solidFill>
                    <a:schemeClr val="bg1"/>
                  </a:solidFill>
                  <a:latin typeface="方正黑体_GBK" panose="03000509000000000000" charset="-122"/>
                  <a:ea typeface="方正黑体_GBK" panose="03000509000000000000" charset="-122"/>
                </a:rPr>
                <a:t>严格保密审查，确保信息公开安全有效</a:t>
              </a:r>
              <a:endParaRPr lang="zh-CN" altLang="en-US" b="1">
                <a:solidFill>
                  <a:schemeClr val="bg1"/>
                </a:solidFill>
                <a:latin typeface="方正黑体_GBK" panose="03000509000000000000" charset="-122"/>
                <a:ea typeface="方正黑体_GBK" panose="03000509000000000000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151130" y="1173480"/>
            <a:ext cx="3020060" cy="2672715"/>
            <a:chOff x="2626" y="1746"/>
            <a:chExt cx="3672" cy="3249"/>
          </a:xfrm>
        </p:grpSpPr>
        <p:grpSp>
          <p:nvGrpSpPr>
            <p:cNvPr id="40" name="组合 39"/>
            <p:cNvGrpSpPr/>
            <p:nvPr/>
          </p:nvGrpSpPr>
          <p:grpSpPr>
            <a:xfrm>
              <a:off x="2626" y="2173"/>
              <a:ext cx="3672" cy="2823"/>
              <a:chOff x="2626" y="2173"/>
              <a:chExt cx="3672" cy="2823"/>
            </a:xfrm>
          </p:grpSpPr>
          <p:grpSp>
            <p:nvGrpSpPr>
              <p:cNvPr id="28" name="Group 5170"/>
              <p:cNvGrpSpPr/>
              <p:nvPr/>
            </p:nvGrpSpPr>
            <p:grpSpPr>
              <a:xfrm>
                <a:off x="2626" y="2216"/>
                <a:ext cx="3088" cy="2777"/>
                <a:chOff x="1155841" y="61091"/>
                <a:chExt cx="3033443" cy="2431495"/>
              </a:xfrm>
            </p:grpSpPr>
            <p:sp>
              <p:nvSpPr>
                <p:cNvPr id="14" name="Shape 5166"/>
                <p:cNvSpPr/>
                <p:nvPr/>
              </p:nvSpPr>
              <p:spPr>
                <a:xfrm>
                  <a:off x="1727118" y="61091"/>
                  <a:ext cx="1883778" cy="14881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7131" y="0"/>
                      </a:moveTo>
                      <a:lnTo>
                        <a:pt x="4125" y="12945"/>
                      </a:lnTo>
                      <a:lnTo>
                        <a:pt x="0" y="21600"/>
                      </a:lnTo>
                      <a:lnTo>
                        <a:pt x="21600" y="7769"/>
                      </a:lnTo>
                      <a:lnTo>
                        <a:pt x="17131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4288" tIns="14288" rIns="14288" bIns="14288" numCol="1" anchor="ctr">
                  <a:noAutofit/>
                </a:bodyPr>
                <a:lstStyle/>
                <a:p>
                  <a:pPr algn="ctr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lang="en-US" sz="900" dirty="0">
                    <a:solidFill>
                      <a:prstClr val="white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Calibri" panose="020F0502020204030204" charset="0"/>
                    <a:ea typeface="微软雅黑" panose="020B0503020204020204" charset="-122"/>
                    <a:cs typeface="Lato Light"/>
                    <a:sym typeface="Calibri" panose="020F0502020204030204" charset="0"/>
                  </a:endParaRPr>
                </a:p>
              </p:txBody>
            </p:sp>
            <p:sp>
              <p:nvSpPr>
                <p:cNvPr id="65" name="Shape 5167"/>
                <p:cNvSpPr/>
                <p:nvPr/>
              </p:nvSpPr>
              <p:spPr>
                <a:xfrm>
                  <a:off x="1155841" y="943353"/>
                  <a:ext cx="3033443" cy="154923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9039" y="0"/>
                      </a:moveTo>
                      <a:lnTo>
                        <a:pt x="2561" y="13286"/>
                      </a:lnTo>
                      <a:lnTo>
                        <a:pt x="0" y="21600"/>
                      </a:lnTo>
                      <a:lnTo>
                        <a:pt x="21600" y="8314"/>
                      </a:lnTo>
                      <a:cubicBezTo>
                        <a:pt x="21600" y="8314"/>
                        <a:pt x="19039" y="0"/>
                        <a:pt x="19039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4288" tIns="14288" rIns="14288" bIns="14288" numCol="1" anchor="ctr">
                  <a:noAutofit/>
                </a:bodyPr>
                <a:lstStyle/>
                <a:p>
                  <a:pPr algn="ctr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lang="en-US" sz="900" dirty="0">
                    <a:solidFill>
                      <a:prstClr val="white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Calibri" panose="020F0502020204030204" charset="0"/>
                    <a:ea typeface="微软雅黑" panose="020B0503020204020204" charset="-122"/>
                    <a:cs typeface="Lato Light"/>
                    <a:sym typeface="Calibri" panose="020F0502020204030204" charset="0"/>
                  </a:endParaRPr>
                </a:p>
              </p:txBody>
            </p:sp>
          </p:grpSp>
          <p:sp>
            <p:nvSpPr>
              <p:cNvPr id="33" name="Shape 5172"/>
              <p:cNvSpPr/>
              <p:nvPr/>
            </p:nvSpPr>
            <p:spPr>
              <a:xfrm>
                <a:off x="2626" y="4316"/>
                <a:ext cx="3673" cy="6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53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19447" y="0"/>
                    </a:lnTo>
                    <a:cubicBezTo>
                      <a:pt x="19447" y="0"/>
                      <a:pt x="2153" y="0"/>
                      <a:pt x="2153" y="0"/>
                    </a:cubicBezTo>
                    <a:close/>
                  </a:path>
                </a:pathLst>
              </a:custGeom>
              <a:solidFill>
                <a:srgbClr val="5B9BD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4288" tIns="14288" rIns="14288" bIns="14288" numCol="1" anchor="ctr">
                <a:noAutofit/>
              </a:bodyPr>
              <a:lstStyle/>
              <a:p>
                <a:pPr algn="ctr">
                  <a:defRPr>
                    <a:solidFill>
                      <a:srgbClr val="4C4C4C"/>
                    </a:solidFill>
                  </a:defRPr>
                </a:pPr>
                <a:endParaRPr lang="en-US" sz="2025" dirty="0">
                  <a:solidFill>
                    <a:prstClr val="white"/>
                  </a:solidFill>
                  <a:latin typeface="Calibri" panose="020F0502020204030204" charset="0"/>
                  <a:ea typeface="微软雅黑" panose="020B0503020204020204" charset="-122"/>
                  <a:cs typeface="Lato Light"/>
                  <a:sym typeface="Calibri" panose="020F0502020204030204" charset="0"/>
                </a:endParaRPr>
              </a:p>
            </p:txBody>
          </p:sp>
          <p:sp>
            <p:nvSpPr>
              <p:cNvPr id="34" name="Shape 5173"/>
              <p:cNvSpPr/>
              <p:nvPr/>
            </p:nvSpPr>
            <p:spPr>
              <a:xfrm>
                <a:off x="3207" y="3224"/>
                <a:ext cx="2503" cy="6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16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18440" y="0"/>
                    </a:lnTo>
                    <a:cubicBezTo>
                      <a:pt x="18440" y="0"/>
                      <a:pt x="3160" y="0"/>
                      <a:pt x="31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4288" tIns="14288" rIns="14288" bIns="14288" numCol="1" anchor="ctr">
                <a:noAutofit/>
              </a:bodyPr>
              <a:lstStyle/>
              <a:p>
                <a:pPr algn="ctr">
                  <a:defRPr>
                    <a:solidFill>
                      <a:srgbClr val="4C4C4C"/>
                    </a:solidFill>
                  </a:defRPr>
                </a:pPr>
                <a:endParaRPr lang="en-US" sz="2025" dirty="0">
                  <a:solidFill>
                    <a:prstClr val="white"/>
                  </a:solidFill>
                  <a:latin typeface="Calibri" panose="020F0502020204030204" charset="0"/>
                  <a:ea typeface="微软雅黑" panose="020B0503020204020204" charset="-122"/>
                  <a:cs typeface="Lato Light"/>
                  <a:sym typeface="Calibri" panose="020F0502020204030204" charset="0"/>
                </a:endParaRPr>
              </a:p>
            </p:txBody>
          </p:sp>
          <p:sp>
            <p:nvSpPr>
              <p:cNvPr id="31" name="Shape 5176"/>
              <p:cNvSpPr/>
              <p:nvPr/>
            </p:nvSpPr>
            <p:spPr>
              <a:xfrm>
                <a:off x="3789" y="2173"/>
                <a:ext cx="1326" cy="5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lvl="0" algn="ctr">
                  <a:defRPr sz="1800" cap="none">
                    <a:solidFill>
                      <a:srgbClr val="000000"/>
                    </a:solidFill>
                  </a:defRPr>
                </a:pPr>
                <a:r>
                  <a:rPr lang="zh-CN" altLang="en-US" sz="900" cap="none" dirty="0">
                    <a:solidFill>
                      <a:prstClr val="white"/>
                    </a:solidFill>
                    <a:latin typeface="Calibri" panose="020F0502020204030204" charset="0"/>
                    <a:ea typeface="微软雅黑" panose="020B0503020204020204" charset="-122"/>
                    <a:cs typeface="Lato Light"/>
                    <a:sym typeface="Calibri" panose="020F0502020204030204" charset="0"/>
                  </a:rPr>
                  <a:t>标题</a:t>
                </a:r>
                <a:endParaRPr lang="zh-CN" altLang="en-US" sz="900" cap="none" dirty="0">
                  <a:solidFill>
                    <a:prstClr val="white"/>
                  </a:solidFill>
                  <a:latin typeface="Calibri" panose="020F0502020204030204" charset="0"/>
                  <a:ea typeface="微软雅黑" panose="020B0503020204020204" charset="-122"/>
                  <a:cs typeface="Lato Light"/>
                  <a:sym typeface="Calibri" panose="020F0502020204030204" charset="0"/>
                </a:endParaRPr>
              </a:p>
            </p:txBody>
          </p:sp>
          <p:sp>
            <p:nvSpPr>
              <p:cNvPr id="37" name="Shape 5177"/>
              <p:cNvSpPr/>
              <p:nvPr/>
            </p:nvSpPr>
            <p:spPr>
              <a:xfrm>
                <a:off x="3597" y="3287"/>
                <a:ext cx="1731" cy="5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lvl="0" algn="ctr">
                  <a:defRPr sz="1800" cap="none">
                    <a:solidFill>
                      <a:srgbClr val="000000"/>
                    </a:solidFill>
                  </a:defRPr>
                </a:pPr>
                <a:r>
                  <a:rPr lang="en-US" altLang="zh-CN" sz="1600" cap="none" dirty="0">
                    <a:solidFill>
                      <a:prstClr val="white"/>
                    </a:solidFill>
                    <a:latin typeface="方正琥珀_GBK" panose="03000509000000000000" charset="-122"/>
                    <a:ea typeface="方正琥珀_GBK" panose="03000509000000000000" charset="-122"/>
                    <a:cs typeface="Lato Light"/>
                    <a:sym typeface="Calibri" panose="020F0502020204030204" charset="0"/>
                  </a:rPr>
                  <a:t>2</a:t>
                </a:r>
                <a:endParaRPr lang="en-US" altLang="zh-CN" sz="1600" cap="none" dirty="0">
                  <a:solidFill>
                    <a:prstClr val="white"/>
                  </a:solidFill>
                  <a:latin typeface="方正琥珀_GBK" panose="03000509000000000000" charset="-122"/>
                  <a:ea typeface="方正琥珀_GBK" panose="03000509000000000000" charset="-122"/>
                  <a:cs typeface="Lato Light"/>
                  <a:sym typeface="Calibri" panose="020F0502020204030204" charset="0"/>
                </a:endParaRPr>
              </a:p>
            </p:txBody>
          </p:sp>
          <p:sp>
            <p:nvSpPr>
              <p:cNvPr id="38" name="Shape 5178"/>
              <p:cNvSpPr/>
              <p:nvPr/>
            </p:nvSpPr>
            <p:spPr>
              <a:xfrm>
                <a:off x="3004" y="4379"/>
                <a:ext cx="2911" cy="5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>
                <a:lvl1pPr defTabSz="584200">
                  <a:lnSpc>
                    <a:spcPct val="100000"/>
                  </a:lnSpc>
                  <a:spcBef>
                    <a:spcPts val="0"/>
                  </a:spcBef>
                  <a:defRPr sz="1500" cap="all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lvl="0" algn="ctr">
                  <a:defRPr sz="1800" cap="none">
                    <a:solidFill>
                      <a:srgbClr val="000000"/>
                    </a:solidFill>
                  </a:defRPr>
                </a:pPr>
                <a:r>
                  <a:rPr lang="en-US" altLang="zh-CN" sz="1600" cap="none" dirty="0">
                    <a:solidFill>
                      <a:prstClr val="white"/>
                    </a:solidFill>
                    <a:latin typeface="方正琥珀_GBK" panose="03000509000000000000" charset="-122"/>
                    <a:ea typeface="方正琥珀_GBK" panose="03000509000000000000" charset="-122"/>
                    <a:cs typeface="Lato Light"/>
                    <a:sym typeface="Calibri" panose="020F0502020204030204" charset="0"/>
                  </a:rPr>
                  <a:t>3</a:t>
                </a:r>
                <a:endParaRPr lang="en-US" altLang="zh-CN" sz="1600" cap="none" dirty="0">
                  <a:solidFill>
                    <a:prstClr val="white"/>
                  </a:solidFill>
                  <a:latin typeface="方正琥珀_GBK" panose="03000509000000000000" charset="-122"/>
                  <a:ea typeface="方正琥珀_GBK" panose="03000509000000000000" charset="-122"/>
                  <a:cs typeface="Lato Light"/>
                  <a:sym typeface="Calibri" panose="020F0502020204030204" charset="0"/>
                </a:endParaRPr>
              </a:p>
            </p:txBody>
          </p:sp>
        </p:grpSp>
        <p:sp>
          <p:nvSpPr>
            <p:cNvPr id="32" name="Shape 5171"/>
            <p:cNvSpPr/>
            <p:nvPr/>
          </p:nvSpPr>
          <p:spPr>
            <a:xfrm>
              <a:off x="3789" y="1746"/>
              <a:ext cx="1338" cy="10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ctr">
                <a:defRPr>
                  <a:solidFill>
                    <a:srgbClr val="4C4C4C"/>
                  </a:solidFill>
                </a:defRPr>
              </a:pPr>
              <a:endParaRPr lang="en-US" sz="2025" dirty="0">
                <a:solidFill>
                  <a:prstClr val="white"/>
                </a:solidFill>
                <a:latin typeface="Calibri" panose="020F0502020204030204" charset="0"/>
                <a:ea typeface="微软雅黑" panose="020B0503020204020204" charset="-122"/>
                <a:cs typeface="Lato Light"/>
                <a:sym typeface="Calibri" panose="020F0502020204030204" charset="0"/>
              </a:endParaRPr>
            </a:p>
          </p:txBody>
        </p:sp>
      </p:grpSp>
      <p:sp>
        <p:nvSpPr>
          <p:cNvPr id="47" name="Shape 5177"/>
          <p:cNvSpPr/>
          <p:nvPr/>
        </p:nvSpPr>
        <p:spPr>
          <a:xfrm>
            <a:off x="965610" y="1522303"/>
            <a:ext cx="1423672" cy="45655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lvl1pPr defTabSz="584200">
              <a:lnSpc>
                <a:spcPct val="100000"/>
              </a:lnSpc>
              <a:spcBef>
                <a:spcPts val="0"/>
              </a:spcBef>
              <a:defRPr sz="1500" cap="all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 algn="ctr">
              <a:defRPr sz="1800" cap="none">
                <a:solidFill>
                  <a:srgbClr val="000000"/>
                </a:solidFill>
              </a:defRPr>
            </a:pPr>
            <a:r>
              <a:rPr lang="en-US" altLang="zh-CN" sz="1600" b="1" cap="none" dirty="0">
                <a:solidFill>
                  <a:prstClr val="white"/>
                </a:solidFill>
                <a:latin typeface="方正琥珀_GBK" panose="03000509000000000000" charset="-122"/>
                <a:ea typeface="方正琥珀_GBK" panose="03000509000000000000" charset="-122"/>
                <a:cs typeface="Lato Light"/>
                <a:sym typeface="Calibri" panose="020F0502020204030204" charset="0"/>
              </a:rPr>
              <a:t>1</a:t>
            </a:r>
            <a:endParaRPr lang="en-US" altLang="zh-CN" sz="1600" b="1" cap="none" dirty="0">
              <a:solidFill>
                <a:prstClr val="white"/>
              </a:solidFill>
              <a:latin typeface="方正琥珀_GBK" panose="03000509000000000000" charset="-122"/>
              <a:ea typeface="方正琥珀_GBK" panose="03000509000000000000" charset="-122"/>
              <a:cs typeface="Lato Light"/>
              <a:sym typeface="Calibri" panose="020F0502020204030204" charset="0"/>
            </a:endParaRPr>
          </a:p>
        </p:txBody>
      </p:sp>
      <p:sp>
        <p:nvSpPr>
          <p:cNvPr id="68" name="Round Same Side Corner Rectangle 67"/>
          <p:cNvSpPr/>
          <p:nvPr/>
        </p:nvSpPr>
        <p:spPr>
          <a:xfrm rot="10800000" flipH="1">
            <a:off x="3582583" y="1374014"/>
            <a:ext cx="49890" cy="514044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83" tIns="41141" rIns="82283" bIns="41141" rtlCol="0" anchor="ctr"/>
          <a:lstStyle/>
          <a:p>
            <a:pPr algn="ctr">
              <a:defRPr/>
            </a:pPr>
            <a:endParaRPr lang="bg-BG" sz="675" dirty="0">
              <a:solidFill>
                <a:srgbClr val="4B5050"/>
              </a:solidFill>
              <a:latin typeface="Calibri" panose="020F0502020204030204" charset="0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48" name="Round Same Side Corner Rectangle 68"/>
          <p:cNvSpPr/>
          <p:nvPr/>
        </p:nvSpPr>
        <p:spPr>
          <a:xfrm rot="10800000" flipH="1">
            <a:off x="3582583" y="2307704"/>
            <a:ext cx="49890" cy="514044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83" tIns="41141" rIns="82283" bIns="41141" rtlCol="0" anchor="ctr"/>
          <a:lstStyle/>
          <a:p>
            <a:pPr algn="ctr">
              <a:defRPr/>
            </a:pPr>
            <a:endParaRPr lang="bg-BG" sz="675" dirty="0">
              <a:solidFill>
                <a:srgbClr val="4B5050"/>
              </a:solidFill>
              <a:latin typeface="Calibri" panose="020F0502020204030204" charset="0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70" name="Round Same Side Corner Rectangle 69"/>
          <p:cNvSpPr/>
          <p:nvPr/>
        </p:nvSpPr>
        <p:spPr>
          <a:xfrm rot="10800000" flipH="1">
            <a:off x="3582583" y="3246436"/>
            <a:ext cx="49890" cy="514044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83" tIns="41141" rIns="82283" bIns="41141" rtlCol="0" anchor="ctr"/>
          <a:lstStyle/>
          <a:p>
            <a:pPr algn="ctr">
              <a:defRPr/>
            </a:pPr>
            <a:endParaRPr lang="bg-BG" sz="675" dirty="0">
              <a:solidFill>
                <a:srgbClr val="4B5050"/>
              </a:solidFill>
              <a:latin typeface="Calibri" panose="020F0502020204030204" charset="0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719849" y="3341084"/>
            <a:ext cx="3070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方正琥珀_GBK" panose="03000509000000000000" charset="-122"/>
                <a:ea typeface="方正琥珀_GBK" panose="03000509000000000000" charset="-122"/>
                <a:cs typeface="Lato Light"/>
                <a:sym typeface="Calibri" panose="020F0502020204030204" charset="0"/>
              </a:rPr>
              <a:t>筑好网上安全防线</a:t>
            </a:r>
            <a:endParaRPr lang="en-US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方正琥珀_GBK" panose="03000509000000000000" charset="-122"/>
              <a:ea typeface="方正琥珀_GBK" panose="03000509000000000000" charset="-122"/>
              <a:cs typeface="Lato Light"/>
              <a:sym typeface="Calibri" panose="020F0502020204030204" charset="0"/>
            </a:endParaRPr>
          </a:p>
        </p:txBody>
      </p:sp>
      <p:sp>
        <p:nvSpPr>
          <p:cNvPr id="72" name="TextBox 74"/>
          <p:cNvSpPr txBox="1"/>
          <p:nvPr/>
        </p:nvSpPr>
        <p:spPr>
          <a:xfrm>
            <a:off x="3719849" y="2380329"/>
            <a:ext cx="3070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方正琥珀_GBK" panose="03000509000000000000" charset="-122"/>
                <a:ea typeface="方正琥珀_GBK" panose="03000509000000000000" charset="-122"/>
                <a:cs typeface="Lato Light"/>
                <a:sym typeface="Calibri" panose="020F0502020204030204" charset="0"/>
              </a:rPr>
              <a:t>同步进行保密审查</a:t>
            </a:r>
            <a:endParaRPr lang="en-US" dirty="0">
              <a:ln w="10160">
                <a:solidFill>
                  <a:srgbClr val="FFC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方正琥珀_GBK" panose="03000509000000000000" charset="-122"/>
              <a:ea typeface="方正琥珀_GBK" panose="03000509000000000000" charset="-122"/>
              <a:cs typeface="Lato Light"/>
              <a:sym typeface="Calibri" panose="020F0502020204030204" charset="0"/>
            </a:endParaRPr>
          </a:p>
        </p:txBody>
      </p:sp>
      <p:sp>
        <p:nvSpPr>
          <p:cNvPr id="73" name="TextBox 74"/>
          <p:cNvSpPr txBox="1"/>
          <p:nvPr/>
        </p:nvSpPr>
        <p:spPr>
          <a:xfrm>
            <a:off x="3719849" y="1434179"/>
            <a:ext cx="3070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方正琥珀_GBK" panose="03000509000000000000" charset="-122"/>
                <a:ea typeface="方正琥珀_GBK" panose="03000509000000000000" charset="-122"/>
                <a:cs typeface="Lato Light"/>
                <a:sym typeface="Calibri" panose="020F0502020204030204" charset="0"/>
              </a:rPr>
              <a:t>完善保密审查范围</a:t>
            </a:r>
            <a:endParaRPr lang="en-US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方正琥珀_GBK" panose="03000509000000000000" charset="-122"/>
              <a:ea typeface="方正琥珀_GBK" panose="03000509000000000000" charset="-122"/>
              <a:cs typeface="Lato Light"/>
              <a:sym typeface="Calibri" panose="020F0502020204030204" charset="0"/>
            </a:endParaRPr>
          </a:p>
        </p:txBody>
      </p:sp>
      <p:grpSp>
        <p:nvGrpSpPr>
          <p:cNvPr id="82" name="组合 81"/>
          <p:cNvGrpSpPr/>
          <p:nvPr/>
        </p:nvGrpSpPr>
        <p:grpSpPr>
          <a:xfrm>
            <a:off x="59690" y="4261485"/>
            <a:ext cx="4312920" cy="485775"/>
            <a:chOff x="-25" y="1287"/>
            <a:chExt cx="6792" cy="765"/>
          </a:xfrm>
        </p:grpSpPr>
        <p:sp>
          <p:nvSpPr>
            <p:cNvPr id="85" name="五边形 84"/>
            <p:cNvSpPr/>
            <p:nvPr/>
          </p:nvSpPr>
          <p:spPr>
            <a:xfrm>
              <a:off x="-25" y="1287"/>
              <a:ext cx="6792" cy="765"/>
            </a:xfrm>
            <a:prstGeom prst="homePlate">
              <a:avLst/>
            </a:prstGeom>
            <a:solidFill>
              <a:srgbClr val="A2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文本框 87"/>
            <p:cNvSpPr txBox="1"/>
            <p:nvPr/>
          </p:nvSpPr>
          <p:spPr>
            <a:xfrm>
              <a:off x="119" y="1379"/>
              <a:ext cx="6505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solidFill>
                    <a:schemeClr val="bg1"/>
                  </a:solidFill>
                  <a:latin typeface="方正黑体_GBK" panose="03000509000000000000" charset="-122"/>
                  <a:ea typeface="方正黑体_GBK" panose="03000509000000000000" charset="-122"/>
                </a:rPr>
                <a:t>存在问题及2018年工作打算</a:t>
              </a:r>
              <a:endParaRPr lang="zh-CN" altLang="en-US" b="1">
                <a:solidFill>
                  <a:schemeClr val="bg1"/>
                </a:solidFill>
                <a:latin typeface="方正黑体_GBK" panose="03000509000000000000" charset="-122"/>
                <a:ea typeface="方正黑体_GBK" panose="03000509000000000000" charset="-122"/>
              </a:endParaRPr>
            </a:p>
          </p:txBody>
        </p:sp>
      </p:grpSp>
      <p:sp>
        <p:nvSpPr>
          <p:cNvPr id="107" name="TextBox 28"/>
          <p:cNvSpPr txBox="1"/>
          <p:nvPr/>
        </p:nvSpPr>
        <p:spPr>
          <a:xfrm>
            <a:off x="3319145" y="5531485"/>
            <a:ext cx="3295650" cy="2803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5165">
              <a:lnSpc>
                <a:spcPct val="140000"/>
              </a:lnSpc>
              <a:defRPr/>
            </a:pPr>
            <a:r>
              <a:rPr lang="en-US" altLang="zh-CN" sz="1400" dirty="0">
                <a:solidFill>
                  <a:prstClr val="white"/>
                </a:solidFill>
                <a:latin typeface="Calibri" panose="020F0502020204030204" charset="0"/>
                <a:ea typeface="微软雅黑" panose="020B0503020204020204" charset="-122"/>
                <a:cs typeface="Lato Bold"/>
                <a:sym typeface="Calibri" panose="020F0502020204030204" charset="0"/>
              </a:rPr>
              <a:t>         </a:t>
            </a:r>
            <a:r>
              <a:rPr lang="zh-CN" altLang="en-US" sz="1400" dirty="0">
                <a:solidFill>
                  <a:prstClr val="white"/>
                </a:solidFill>
                <a:latin typeface="Calibri" panose="020F0502020204030204" charset="0"/>
                <a:ea typeface="微软雅黑" panose="020B0503020204020204" charset="-122"/>
                <a:cs typeface="Lato Bold"/>
                <a:sym typeface="Calibri" panose="020F0502020204030204" charset="0"/>
              </a:rPr>
              <a:t>区政府法制办在组织法制干部培训时，就依申请公开工作进行了专题研讨，较好地规范了答复格式、办理流程等问题。截止12月31日，区政府办收到政府信息公开申请228件，均在法定期限内依法依规进行了答复。收到涉及信息公开申请的行政复议16件，占复议案件总数的40%，均按规定程序进行了处置。</a:t>
            </a:r>
            <a:endParaRPr lang="zh-CN" altLang="en-US" sz="1400" dirty="0">
              <a:solidFill>
                <a:prstClr val="white"/>
              </a:solidFill>
              <a:latin typeface="Calibri" panose="020F0502020204030204" charset="0"/>
              <a:ea typeface="微软雅黑" panose="020B0503020204020204" charset="-122"/>
              <a:cs typeface="Lato Bold"/>
              <a:sym typeface="Calibri" panose="020F0502020204030204" charset="0"/>
            </a:endParaRPr>
          </a:p>
          <a:p>
            <a:pPr algn="l" defTabSz="685165">
              <a:lnSpc>
                <a:spcPct val="140000"/>
              </a:lnSpc>
              <a:defRPr/>
            </a:pPr>
            <a:r>
              <a:rPr lang="zh-CN" altLang="en-US" sz="1400" dirty="0">
                <a:solidFill>
                  <a:prstClr val="white"/>
                </a:solidFill>
                <a:latin typeface="Calibri" panose="020F0502020204030204" charset="0"/>
                <a:ea typeface="微软雅黑" panose="020B0503020204020204" charset="-122"/>
                <a:cs typeface="Lato Bold"/>
                <a:sym typeface="Calibri" panose="020F0502020204030204" charset="0"/>
              </a:rPr>
              <a:t>        依申请收费情况（无）。</a:t>
            </a:r>
            <a:endParaRPr lang="zh-CN" altLang="en-US" sz="1400" dirty="0">
              <a:solidFill>
                <a:prstClr val="white"/>
              </a:solidFill>
              <a:latin typeface="Calibri" panose="020F0502020204030204" charset="0"/>
              <a:ea typeface="微软雅黑" panose="020B0503020204020204" charset="-122"/>
              <a:cs typeface="Lato Bold"/>
              <a:sym typeface="Calibri" panose="020F05020202040302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7005" y="4909185"/>
            <a:ext cx="6448425" cy="42767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rgbClr val="FF0000"/>
                </a:solidFill>
              </a:rPr>
              <a:t>一、主要问题 </a:t>
            </a:r>
            <a:endParaRPr lang="zh-CN" altLang="en-US" sz="1600" b="1">
              <a:solidFill>
                <a:srgbClr val="FF0000"/>
              </a:solidFill>
            </a:endParaRPr>
          </a:p>
          <a:p>
            <a:r>
              <a:rPr lang="zh-CN" altLang="en-US" sz="1600"/>
              <a:t>　　1、公开意识及内容需进一步深化。我们主动公开的政府信息与公众的需求还存在一些距离，有关决策、规定、规划、计划、方案的草案公开、听取公众意见方面需要进一步加强。 </a:t>
            </a:r>
            <a:endParaRPr lang="zh-CN" altLang="en-US" sz="1600"/>
          </a:p>
          <a:p>
            <a:r>
              <a:rPr lang="zh-CN" altLang="en-US" sz="1600"/>
              <a:t>　　2、组织引导工作需进一步加强。旅游局政府信息公开在具体工作中有的地方做的还不如人意，改进的方面比较多，特别是在项目建设、群众建议意见等方面信息公开方面还要努力。</a:t>
            </a:r>
            <a:endParaRPr lang="zh-CN" altLang="en-US" sz="1600"/>
          </a:p>
          <a:p>
            <a:r>
              <a:rPr lang="zh-CN" altLang="en-US" sz="1600" b="1">
                <a:solidFill>
                  <a:srgbClr val="FF0000"/>
                </a:solidFill>
              </a:rPr>
              <a:t>二、改进措施 </a:t>
            </a:r>
            <a:endParaRPr lang="zh-CN" altLang="en-US" sz="1600" b="1">
              <a:solidFill>
                <a:srgbClr val="FF0000"/>
              </a:solidFill>
            </a:endParaRPr>
          </a:p>
          <a:p>
            <a:r>
              <a:rPr lang="zh-CN" altLang="en-US" sz="1600"/>
              <a:t>　　1、充实公开内容。按照“以公开为原则，不公开为例外”的总体要求，完善主动公开的政府信息目录，逐步编制依申请公开的政府信息目录。加强对公众关注度高的政府信息的梳理，探索重大决定草案公开制度，充分征求公众意见，推动科学、民主决策。 </a:t>
            </a:r>
            <a:endParaRPr lang="zh-CN" altLang="en-US" sz="1600"/>
          </a:p>
          <a:p>
            <a:r>
              <a:rPr lang="zh-CN" altLang="en-US" sz="1600"/>
              <a:t>         2、优化处理流程。规范信息公开流程，提高申请处理效率，方便公众获取政府信息。加强政府信息公开咨询服务工作。</a:t>
            </a:r>
            <a:endParaRPr lang="zh-CN" altLang="en-US" sz="1600"/>
          </a:p>
          <a:p>
            <a:r>
              <a:rPr lang="zh-CN" altLang="en-US" sz="1600" b="1">
                <a:solidFill>
                  <a:srgbClr val="FF0000"/>
                </a:solidFill>
              </a:rPr>
              <a:t>三、2018年计划</a:t>
            </a:r>
            <a:endParaRPr lang="zh-CN" altLang="en-US" sz="1600" b="1">
              <a:solidFill>
                <a:srgbClr val="FF0000"/>
              </a:solidFill>
            </a:endParaRPr>
          </a:p>
          <a:p>
            <a:r>
              <a:rPr lang="zh-CN" altLang="en-US" sz="1600"/>
              <a:t>       2018年，区将紧紧围绕建设服务、廉洁、高效、透明政府目标，进一步建立健全工作制度，改进工作方法，促进公开工作持续推进。</a:t>
            </a:r>
            <a:endParaRPr lang="zh-CN" altLang="en-U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1068</Words>
  <Application>WPS 演示</Application>
  <PresentationFormat>自定义</PresentationFormat>
  <Paragraphs>79</Paragraphs>
  <Slides>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24" baseType="lpstr">
      <vt:lpstr>Arial</vt:lpstr>
      <vt:lpstr>宋体</vt:lpstr>
      <vt:lpstr>Wingdings</vt:lpstr>
      <vt:lpstr>微软雅黑</vt:lpstr>
      <vt:lpstr>楷体_GB2312</vt:lpstr>
      <vt:lpstr>方正黑体_GBK</vt:lpstr>
      <vt:lpstr>方正琥珀_GBK</vt:lpstr>
      <vt:lpstr>Times New Roman</vt:lpstr>
      <vt:lpstr>Agency FB</vt:lpstr>
      <vt:lpstr>仿宋_GB2312</vt:lpstr>
      <vt:lpstr>Calibri</vt:lpstr>
      <vt:lpstr>方正黑体简体</vt:lpstr>
      <vt:lpstr>Lato Light</vt:lpstr>
      <vt:lpstr>Gill Sans</vt:lpstr>
      <vt:lpstr>Helvetica Neue</vt:lpstr>
      <vt:lpstr>Lato Bold</vt:lpstr>
      <vt:lpstr>Arial Unicode MS</vt:lpstr>
      <vt:lpstr>Calibri Light</vt:lpstr>
      <vt:lpstr>Segoe Print</vt:lpstr>
      <vt:lpstr>Gill Sans MT</vt:lpstr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а佐籩 婞</cp:lastModifiedBy>
  <cp:revision>32</cp:revision>
  <dcterms:created xsi:type="dcterms:W3CDTF">2018-01-24T01:26:00Z</dcterms:created>
  <dcterms:modified xsi:type="dcterms:W3CDTF">2018-03-16T02:16:00Z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2052-10.1.0.7022</vt:lpwstr>
  </property>
  <property fmtid="{D5CDD505-2E9C-101B-9397-08002B2CF9AE}" pid="3" name="KSORubyTemplateID">
    <vt:lpwstr>2</vt:lpwstr>
  </property>
</Properties>
</file>